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e Vietnam Bold" panose="020B0604020202020204" charset="0"/>
      <p:regular r:id="rId17"/>
    </p:embeddedFont>
    <p:embeddedFont>
      <p:font typeface="Calibri" panose="020F0502020204030204" pitchFamily="34" charset="0"/>
      <p:regular r:id="rId18"/>
      <p:bold r:id="rId19"/>
      <p:italic r:id="rId20"/>
      <p:boldItalic r:id="rId21"/>
    </p:embeddedFont>
    <p:embeddedFont>
      <p:font typeface="Codec Pro ExtraBold" panose="020B0604020202020204" charset="0"/>
      <p:regular r:id="rId22"/>
    </p:embeddedFont>
    <p:embeddedFont>
      <p:font typeface="DM Sans" pitchFamily="2" charset="0"/>
      <p:regular r:id="rId23"/>
    </p:embeddedFont>
    <p:embeddedFont>
      <p:font typeface="IBM Plex Sans" panose="020B0503050203000203" pitchFamily="34" charset="0"/>
      <p:regular r:id="rId24"/>
    </p:embeddedFont>
    <p:embeddedFont>
      <p:font typeface="IBM Plex Sans Bold" panose="020B0803050203000203" charset="0"/>
      <p:regular r:id="rId25"/>
    </p:embeddedFont>
    <p:embeddedFont>
      <p:font typeface="Montserrat Classic" panose="020B0604020202020204" charset="0"/>
      <p:regular r:id="rId26"/>
    </p:embeddedFont>
    <p:embeddedFont>
      <p:font typeface="Montserrat Classic Bold" panose="020B0604020202020204" charset="0"/>
      <p:regular r:id="rId27"/>
    </p:embeddedFont>
    <p:embeddedFont>
      <p:font typeface="Montserrat Light" panose="00000400000000000000" pitchFamily="2" charset="0"/>
      <p:regular r:id="rId28"/>
    </p:embeddedFont>
    <p:embeddedFont>
      <p:font typeface="Montserrat Light Bold" panose="020B0604020202020204" charset="0"/>
      <p:regular r:id="rId29"/>
    </p:embeddedFont>
    <p:embeddedFont>
      <p:font typeface="Open Sauce"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128" b="-13538"/>
            </a:stretch>
          </a:blipFill>
        </p:spPr>
      </p:sp>
      <p:grpSp>
        <p:nvGrpSpPr>
          <p:cNvPr id="3" name="Group 3"/>
          <p:cNvGrpSpPr/>
          <p:nvPr/>
        </p:nvGrpSpPr>
        <p:grpSpPr>
          <a:xfrm>
            <a:off x="0" y="1833388"/>
            <a:ext cx="11311035" cy="6620224"/>
            <a:chOff x="0" y="0"/>
            <a:chExt cx="2979038" cy="1743598"/>
          </a:xfrm>
        </p:grpSpPr>
        <p:sp>
          <p:nvSpPr>
            <p:cNvPr id="4" name="Freeform 4"/>
            <p:cNvSpPr/>
            <p:nvPr/>
          </p:nvSpPr>
          <p:spPr>
            <a:xfrm>
              <a:off x="0" y="0"/>
              <a:ext cx="2979038" cy="1743598"/>
            </a:xfrm>
            <a:custGeom>
              <a:avLst/>
              <a:gdLst/>
              <a:ahLst/>
              <a:cxnLst/>
              <a:rect l="l" t="t" r="r" b="b"/>
              <a:pathLst>
                <a:path w="2979038" h="1743598">
                  <a:moveTo>
                    <a:pt x="0" y="0"/>
                  </a:moveTo>
                  <a:lnTo>
                    <a:pt x="2979038" y="0"/>
                  </a:lnTo>
                  <a:lnTo>
                    <a:pt x="2979038" y="1743598"/>
                  </a:lnTo>
                  <a:lnTo>
                    <a:pt x="0" y="1743598"/>
                  </a:lnTo>
                  <a:close/>
                </a:path>
              </a:pathLst>
            </a:custGeom>
            <a:solidFill>
              <a:srgbClr val="FFFFFF"/>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670001" y="6286500"/>
            <a:ext cx="9464600" cy="2134430"/>
          </a:xfrm>
          <a:prstGeom prst="rect">
            <a:avLst/>
          </a:prstGeom>
        </p:spPr>
        <p:txBody>
          <a:bodyPr wrap="square" lIns="0" tIns="0" rIns="0" bIns="0" rtlCol="0" anchor="t">
            <a:spAutoFit/>
          </a:bodyPr>
          <a:lstStyle/>
          <a:p>
            <a:pPr>
              <a:lnSpc>
                <a:spcPts val="3395"/>
              </a:lnSpc>
            </a:pPr>
            <a:r>
              <a:rPr lang="en-US" sz="2000" spc="121" dirty="0">
                <a:solidFill>
                  <a:srgbClr val="100F0D"/>
                </a:solidFill>
                <a:latin typeface="Montserrat Light"/>
              </a:rPr>
              <a:t>A project by</a:t>
            </a:r>
          </a:p>
          <a:p>
            <a:pPr>
              <a:lnSpc>
                <a:spcPts val="3395"/>
              </a:lnSpc>
            </a:pPr>
            <a:r>
              <a:rPr lang="en-US" sz="2000" spc="121" dirty="0">
                <a:solidFill>
                  <a:srgbClr val="100F0D"/>
                </a:solidFill>
                <a:latin typeface="Montserrat Light"/>
              </a:rPr>
              <a:t>Sri Sai Ravi Charan Siddabathuni</a:t>
            </a:r>
          </a:p>
          <a:p>
            <a:pPr>
              <a:lnSpc>
                <a:spcPts val="3395"/>
              </a:lnSpc>
            </a:pPr>
            <a:r>
              <a:rPr lang="en-US" sz="2000" spc="121" dirty="0" err="1">
                <a:solidFill>
                  <a:srgbClr val="100F0D"/>
                </a:solidFill>
                <a:latin typeface="Montserrat Light"/>
              </a:rPr>
              <a:t>Raahul</a:t>
            </a:r>
            <a:r>
              <a:rPr lang="en-US" sz="2000" spc="121" dirty="0">
                <a:solidFill>
                  <a:srgbClr val="100F0D"/>
                </a:solidFill>
                <a:latin typeface="Montserrat Light"/>
              </a:rPr>
              <a:t> M</a:t>
            </a:r>
          </a:p>
          <a:p>
            <a:pPr>
              <a:lnSpc>
                <a:spcPts val="3395"/>
              </a:lnSpc>
            </a:pPr>
            <a:r>
              <a:rPr lang="en-US" sz="2000" spc="121" dirty="0">
                <a:solidFill>
                  <a:srgbClr val="100F0D"/>
                </a:solidFill>
                <a:latin typeface="Montserrat Light"/>
              </a:rPr>
              <a:t>Sena Abhishek</a:t>
            </a:r>
          </a:p>
          <a:p>
            <a:pPr>
              <a:lnSpc>
                <a:spcPts val="3395"/>
              </a:lnSpc>
            </a:pPr>
            <a:r>
              <a:rPr lang="en-US" sz="2000" spc="121" dirty="0">
                <a:solidFill>
                  <a:srgbClr val="100F0D"/>
                </a:solidFill>
                <a:latin typeface="Montserrat Light"/>
              </a:rPr>
              <a:t>Sanjay </a:t>
            </a:r>
            <a:r>
              <a:rPr lang="en-US" sz="2000" spc="121" dirty="0" err="1">
                <a:solidFill>
                  <a:srgbClr val="100F0D"/>
                </a:solidFill>
                <a:latin typeface="Montserrat Light"/>
              </a:rPr>
              <a:t>Krishnaa</a:t>
            </a:r>
            <a:endParaRPr lang="en-US" sz="2000" spc="121" dirty="0">
              <a:solidFill>
                <a:srgbClr val="100F0D"/>
              </a:solidFill>
              <a:latin typeface="Montserrat Light"/>
            </a:endParaRPr>
          </a:p>
        </p:txBody>
      </p:sp>
      <p:sp>
        <p:nvSpPr>
          <p:cNvPr id="7" name="TextBox 7"/>
          <p:cNvSpPr txBox="1"/>
          <p:nvPr/>
        </p:nvSpPr>
        <p:spPr>
          <a:xfrm>
            <a:off x="670000" y="3114675"/>
            <a:ext cx="13027491" cy="3171825"/>
          </a:xfrm>
          <a:prstGeom prst="rect">
            <a:avLst/>
          </a:prstGeom>
        </p:spPr>
        <p:txBody>
          <a:bodyPr lIns="0" tIns="0" rIns="0" bIns="0" rtlCol="0" anchor="t">
            <a:spAutoFit/>
          </a:bodyPr>
          <a:lstStyle/>
          <a:p>
            <a:pPr>
              <a:lnSpc>
                <a:spcPts val="11999"/>
              </a:lnSpc>
            </a:pPr>
            <a:r>
              <a:rPr lang="en-US" sz="9999" dirty="0">
                <a:solidFill>
                  <a:srgbClr val="100F0D"/>
                </a:solidFill>
                <a:latin typeface="Codec Pro ExtraBold"/>
              </a:rPr>
              <a:t>FIRE FIGHTING ROBOT</a:t>
            </a:r>
          </a:p>
        </p:txBody>
      </p:sp>
      <p:sp>
        <p:nvSpPr>
          <p:cNvPr id="8" name="TextBox 8"/>
          <p:cNvSpPr txBox="1"/>
          <p:nvPr/>
        </p:nvSpPr>
        <p:spPr>
          <a:xfrm>
            <a:off x="670000" y="2047642"/>
            <a:ext cx="13027491" cy="1352550"/>
          </a:xfrm>
          <a:prstGeom prst="rect">
            <a:avLst/>
          </a:prstGeom>
        </p:spPr>
        <p:txBody>
          <a:bodyPr lIns="0" tIns="0" rIns="0" bIns="0" rtlCol="0" anchor="t">
            <a:spAutoFit/>
          </a:bodyPr>
          <a:lstStyle/>
          <a:p>
            <a:pPr>
              <a:lnSpc>
                <a:spcPts val="9600"/>
              </a:lnSpc>
            </a:pPr>
            <a:r>
              <a:rPr lang="en-US" sz="8000" dirty="0">
                <a:solidFill>
                  <a:srgbClr val="100F0D"/>
                </a:solidFill>
                <a:latin typeface="Codec Pro ExtraBold"/>
              </a:rPr>
              <a:t>FULLY AUTONOMOUS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32" b="-9232"/>
            </a:stretch>
          </a:blipFill>
        </p:spPr>
      </p:sp>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928025" y="-3336515"/>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56863"/>
              </a:srgbClr>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2961313" y="2513037"/>
            <a:ext cx="12365374" cy="4450385"/>
          </a:xfrm>
          <a:prstGeom prst="rect">
            <a:avLst/>
          </a:prstGeom>
        </p:spPr>
        <p:txBody>
          <a:bodyPr lIns="0" tIns="0" rIns="0" bIns="0" rtlCol="0" anchor="t">
            <a:spAutoFit/>
          </a:bodyPr>
          <a:lstStyle/>
          <a:p>
            <a:pPr algn="ctr">
              <a:lnSpc>
                <a:spcPts val="16716"/>
              </a:lnSpc>
            </a:pPr>
            <a:r>
              <a:rPr lang="en-US" sz="13930">
                <a:solidFill>
                  <a:srgbClr val="FFFFFF"/>
                </a:solidFill>
                <a:latin typeface="Codec Pro ExtraBold"/>
              </a:rPr>
              <a:t>CHALLENGES</a:t>
            </a:r>
          </a:p>
          <a:p>
            <a:pPr marL="0" lvl="0" indent="0" algn="ctr">
              <a:lnSpc>
                <a:spcPts val="16716"/>
              </a:lnSpc>
              <a:spcBef>
                <a:spcPct val="0"/>
              </a:spcBef>
            </a:pPr>
            <a:r>
              <a:rPr lang="en-US" sz="13930">
                <a:solidFill>
                  <a:srgbClr val="FFFFFF"/>
                </a:solidFill>
                <a:latin typeface="Codec Pro ExtraBold"/>
              </a:rPr>
              <a:t>FACED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9015028" cy="8191247"/>
            <a:chOff x="0" y="0"/>
            <a:chExt cx="5008073" cy="2157365"/>
          </a:xfrm>
        </p:grpSpPr>
        <p:sp>
          <p:nvSpPr>
            <p:cNvPr id="4" name="Freeform 4"/>
            <p:cNvSpPr/>
            <p:nvPr/>
          </p:nvSpPr>
          <p:spPr>
            <a:xfrm>
              <a:off x="0" y="0"/>
              <a:ext cx="5008073" cy="2157365"/>
            </a:xfrm>
            <a:custGeom>
              <a:avLst/>
              <a:gdLst/>
              <a:ahLst/>
              <a:cxnLst/>
              <a:rect l="l" t="t" r="r" b="b"/>
              <a:pathLst>
                <a:path w="5008073" h="2157365">
                  <a:moveTo>
                    <a:pt x="0" y="0"/>
                  </a:moveTo>
                  <a:lnTo>
                    <a:pt x="5008073" y="0"/>
                  </a:lnTo>
                  <a:lnTo>
                    <a:pt x="5008073" y="2157365"/>
                  </a:lnTo>
                  <a:lnTo>
                    <a:pt x="0" y="2157365"/>
                  </a:lnTo>
                  <a:close/>
                </a:path>
              </a:pathLst>
            </a:custGeom>
            <a:solidFill>
              <a:srgbClr val="100F0D">
                <a:alpha val="83922"/>
              </a:srgbClr>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306170" y="7483405"/>
            <a:ext cx="2349753" cy="4774637"/>
            <a:chOff x="0" y="0"/>
            <a:chExt cx="3133004" cy="6366183"/>
          </a:xfrm>
        </p:grpSpPr>
        <p:grpSp>
          <p:nvGrpSpPr>
            <p:cNvPr id="7" name="Group 7"/>
            <p:cNvGrpSpPr/>
            <p:nvPr/>
          </p:nvGrpSpPr>
          <p:grpSpPr>
            <a:xfrm>
              <a:off x="0" y="0"/>
              <a:ext cx="3133004" cy="6366183"/>
              <a:chOff x="0" y="0"/>
              <a:chExt cx="660400" cy="1341916"/>
            </a:xfrm>
          </p:grpSpPr>
          <p:sp>
            <p:nvSpPr>
              <p:cNvPr id="8" name="Freeform 8"/>
              <p:cNvSpPr/>
              <p:nvPr/>
            </p:nvSpPr>
            <p:spPr>
              <a:xfrm>
                <a:off x="0" y="0"/>
                <a:ext cx="660400" cy="1341916"/>
              </a:xfrm>
              <a:custGeom>
                <a:avLst/>
                <a:gdLst/>
                <a:ahLst/>
                <a:cxnLst/>
                <a:rect l="l" t="t" r="r" b="b"/>
                <a:pathLst>
                  <a:path w="660400" h="134191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255"/>
                    </a:cubicBezTo>
                    <a:lnTo>
                      <a:pt x="660400" y="1341916"/>
                    </a:lnTo>
                    <a:lnTo>
                      <a:pt x="0" y="1341916"/>
                    </a:lnTo>
                    <a:lnTo>
                      <a:pt x="0" y="340999"/>
                    </a:lnTo>
                    <a:cubicBezTo>
                      <a:pt x="1782" y="185660"/>
                      <a:pt x="93019" y="64045"/>
                      <a:pt x="220252" y="19070"/>
                    </a:cubicBezTo>
                    <a:close/>
                  </a:path>
                </a:pathLst>
              </a:custGeom>
              <a:solidFill>
                <a:srgbClr val="FFFFFF">
                  <a:alpha val="94902"/>
                </a:srgbClr>
              </a:solidFill>
              <a:ln>
                <a:noFill/>
              </a:ln>
            </p:spPr>
          </p:sp>
          <p:sp>
            <p:nvSpPr>
              <p:cNvPr id="9" name="TextBox 9"/>
              <p:cNvSpPr txBox="1"/>
              <p:nvPr/>
            </p:nvSpPr>
            <p:spPr>
              <a:xfrm>
                <a:off x="0" y="107950"/>
                <a:ext cx="660400" cy="7048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38868" y="317797"/>
              <a:ext cx="2655267" cy="2655267"/>
            </a:xfrm>
            <a:custGeom>
              <a:avLst/>
              <a:gdLst/>
              <a:ahLst/>
              <a:cxnLst/>
              <a:rect l="l" t="t" r="r" b="b"/>
              <a:pathLst>
                <a:path w="2655267" h="2655267">
                  <a:moveTo>
                    <a:pt x="0" y="0"/>
                  </a:moveTo>
                  <a:lnTo>
                    <a:pt x="2655267" y="0"/>
                  </a:lnTo>
                  <a:lnTo>
                    <a:pt x="2655267" y="2655267"/>
                  </a:lnTo>
                  <a:lnTo>
                    <a:pt x="0" y="265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528001" y="784055"/>
              <a:ext cx="2077001" cy="1598926"/>
            </a:xfrm>
            <a:prstGeom prst="rect">
              <a:avLst/>
            </a:prstGeom>
          </p:spPr>
          <p:txBody>
            <a:bodyPr lIns="0" tIns="0" rIns="0" bIns="0" rtlCol="0" anchor="t">
              <a:spAutoFit/>
            </a:bodyPr>
            <a:lstStyle/>
            <a:p>
              <a:pPr marL="0" lvl="0" indent="0" algn="ctr">
                <a:lnSpc>
                  <a:spcPts val="8721"/>
                </a:lnSpc>
                <a:spcBef>
                  <a:spcPct val="0"/>
                </a:spcBef>
              </a:pPr>
              <a:r>
                <a:rPr lang="en-US" sz="7268">
                  <a:solidFill>
                    <a:srgbClr val="FFFFFF"/>
                  </a:solidFill>
                  <a:latin typeface="Codec Pro ExtraBold"/>
                </a:rPr>
                <a:t>01</a:t>
              </a:r>
            </a:p>
          </p:txBody>
        </p:sp>
      </p:grpSp>
      <p:sp>
        <p:nvSpPr>
          <p:cNvPr id="12" name="TextBox 12"/>
          <p:cNvSpPr txBox="1"/>
          <p:nvPr/>
        </p:nvSpPr>
        <p:spPr>
          <a:xfrm>
            <a:off x="5427572" y="2532447"/>
            <a:ext cx="2903490" cy="3496945"/>
          </a:xfrm>
          <a:prstGeom prst="rect">
            <a:avLst/>
          </a:prstGeom>
        </p:spPr>
        <p:txBody>
          <a:bodyPr lIns="0" tIns="0" rIns="0" bIns="0" rtlCol="0" anchor="t">
            <a:spAutoFit/>
          </a:bodyPr>
          <a:lstStyle/>
          <a:p>
            <a:pPr algn="ctr">
              <a:lnSpc>
                <a:spcPts val="3079"/>
              </a:lnSpc>
            </a:pPr>
            <a:r>
              <a:rPr lang="en-US" sz="2199">
                <a:solidFill>
                  <a:srgbClr val="FFFFFF"/>
                </a:solidFill>
                <a:latin typeface="IBM Plex Sans"/>
              </a:rPr>
              <a:t> Apart from navigating through obstacles, debris, and changing environments, smoke, poor visibility, and structural damage can hinder their movement and decision-making capabilities.</a:t>
            </a:r>
          </a:p>
        </p:txBody>
      </p:sp>
      <p:sp>
        <p:nvSpPr>
          <p:cNvPr id="13" name="TextBox 13"/>
          <p:cNvSpPr txBox="1"/>
          <p:nvPr/>
        </p:nvSpPr>
        <p:spPr>
          <a:xfrm>
            <a:off x="1028700" y="2532447"/>
            <a:ext cx="3073414" cy="4277995"/>
          </a:xfrm>
          <a:prstGeom prst="rect">
            <a:avLst/>
          </a:prstGeom>
        </p:spPr>
        <p:txBody>
          <a:bodyPr lIns="0" tIns="0" rIns="0" bIns="0" rtlCol="0" anchor="t">
            <a:spAutoFit/>
          </a:bodyPr>
          <a:lstStyle/>
          <a:p>
            <a:pPr algn="ctr">
              <a:lnSpc>
                <a:spcPts val="3079"/>
              </a:lnSpc>
            </a:pPr>
            <a:r>
              <a:rPr lang="en-US" sz="2199">
                <a:solidFill>
                  <a:srgbClr val="FFFFFF"/>
                </a:solidFill>
                <a:latin typeface="IBM Plex Sans"/>
              </a:rPr>
              <a:t>The firefighting robots may encounter dynamic fire scenarios characterized by variations in intensity, heat sources, fuel types, and environmental conditions where they might face difficulties in identifying and responding effectively.</a:t>
            </a:r>
          </a:p>
        </p:txBody>
      </p:sp>
      <p:grpSp>
        <p:nvGrpSpPr>
          <p:cNvPr id="14" name="Group 14"/>
          <p:cNvGrpSpPr/>
          <p:nvPr/>
        </p:nvGrpSpPr>
        <p:grpSpPr>
          <a:xfrm>
            <a:off x="5704441" y="7483405"/>
            <a:ext cx="2349753" cy="4774637"/>
            <a:chOff x="0" y="0"/>
            <a:chExt cx="3133004" cy="6366183"/>
          </a:xfrm>
        </p:grpSpPr>
        <p:grpSp>
          <p:nvGrpSpPr>
            <p:cNvPr id="15" name="Group 15"/>
            <p:cNvGrpSpPr/>
            <p:nvPr/>
          </p:nvGrpSpPr>
          <p:grpSpPr>
            <a:xfrm>
              <a:off x="0" y="0"/>
              <a:ext cx="3133004" cy="6366183"/>
              <a:chOff x="0" y="0"/>
              <a:chExt cx="660400" cy="1341916"/>
            </a:xfrm>
          </p:grpSpPr>
          <p:sp>
            <p:nvSpPr>
              <p:cNvPr id="16" name="Freeform 16"/>
              <p:cNvSpPr/>
              <p:nvPr/>
            </p:nvSpPr>
            <p:spPr>
              <a:xfrm>
                <a:off x="0" y="0"/>
                <a:ext cx="660400" cy="1341916"/>
              </a:xfrm>
              <a:custGeom>
                <a:avLst/>
                <a:gdLst/>
                <a:ahLst/>
                <a:cxnLst/>
                <a:rect l="l" t="t" r="r" b="b"/>
                <a:pathLst>
                  <a:path w="660400" h="134191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255"/>
                    </a:cubicBezTo>
                    <a:lnTo>
                      <a:pt x="660400" y="1341916"/>
                    </a:lnTo>
                    <a:lnTo>
                      <a:pt x="0" y="1341916"/>
                    </a:lnTo>
                    <a:lnTo>
                      <a:pt x="0" y="340999"/>
                    </a:lnTo>
                    <a:cubicBezTo>
                      <a:pt x="1782" y="185660"/>
                      <a:pt x="93019" y="64045"/>
                      <a:pt x="220252" y="19070"/>
                    </a:cubicBezTo>
                    <a:close/>
                  </a:path>
                </a:pathLst>
              </a:custGeom>
              <a:solidFill>
                <a:srgbClr val="FFFFFF">
                  <a:alpha val="94902"/>
                </a:srgbClr>
              </a:solidFill>
              <a:ln>
                <a:noFill/>
              </a:ln>
            </p:spPr>
          </p:sp>
          <p:sp>
            <p:nvSpPr>
              <p:cNvPr id="17" name="TextBox 17"/>
              <p:cNvSpPr txBox="1"/>
              <p:nvPr/>
            </p:nvSpPr>
            <p:spPr>
              <a:xfrm>
                <a:off x="0" y="107950"/>
                <a:ext cx="660400" cy="704850"/>
              </a:xfrm>
              <a:prstGeom prst="rect">
                <a:avLst/>
              </a:prstGeom>
            </p:spPr>
            <p:txBody>
              <a:bodyPr lIns="50800" tIns="50800" rIns="50800" bIns="50800" rtlCol="0" anchor="ctr"/>
              <a:lstStyle/>
              <a:p>
                <a:pPr algn="ctr">
                  <a:lnSpc>
                    <a:spcPts val="2859"/>
                  </a:lnSpc>
                </a:pPr>
                <a:endParaRPr/>
              </a:p>
            </p:txBody>
          </p:sp>
        </p:grpSp>
        <p:sp>
          <p:nvSpPr>
            <p:cNvPr id="18" name="Freeform 18"/>
            <p:cNvSpPr/>
            <p:nvPr/>
          </p:nvSpPr>
          <p:spPr>
            <a:xfrm>
              <a:off x="205716" y="317797"/>
              <a:ext cx="2655267" cy="2655267"/>
            </a:xfrm>
            <a:custGeom>
              <a:avLst/>
              <a:gdLst/>
              <a:ahLst/>
              <a:cxnLst/>
              <a:rect l="l" t="t" r="r" b="b"/>
              <a:pathLst>
                <a:path w="2655267" h="2655267">
                  <a:moveTo>
                    <a:pt x="0" y="0"/>
                  </a:moveTo>
                  <a:lnTo>
                    <a:pt x="2655267" y="0"/>
                  </a:lnTo>
                  <a:lnTo>
                    <a:pt x="2655267" y="2655267"/>
                  </a:lnTo>
                  <a:lnTo>
                    <a:pt x="0" y="265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494849" y="784055"/>
              <a:ext cx="2077001" cy="1598926"/>
            </a:xfrm>
            <a:prstGeom prst="rect">
              <a:avLst/>
            </a:prstGeom>
          </p:spPr>
          <p:txBody>
            <a:bodyPr lIns="0" tIns="0" rIns="0" bIns="0" rtlCol="0" anchor="t">
              <a:spAutoFit/>
            </a:bodyPr>
            <a:lstStyle/>
            <a:p>
              <a:pPr marL="0" lvl="0" indent="0" algn="ctr">
                <a:lnSpc>
                  <a:spcPts val="8721"/>
                </a:lnSpc>
                <a:spcBef>
                  <a:spcPct val="0"/>
                </a:spcBef>
              </a:pPr>
              <a:r>
                <a:rPr lang="en-US" sz="7268">
                  <a:solidFill>
                    <a:srgbClr val="FFFFFF"/>
                  </a:solidFill>
                  <a:latin typeface="Codec Pro ExtraBold"/>
                </a:rPr>
                <a:t>02</a:t>
              </a:r>
            </a:p>
          </p:txBody>
        </p:sp>
      </p:grpSp>
      <p:grpSp>
        <p:nvGrpSpPr>
          <p:cNvPr id="20" name="Group 20"/>
          <p:cNvGrpSpPr/>
          <p:nvPr/>
        </p:nvGrpSpPr>
        <p:grpSpPr>
          <a:xfrm>
            <a:off x="10105706" y="7483405"/>
            <a:ext cx="2349753" cy="4774637"/>
            <a:chOff x="0" y="0"/>
            <a:chExt cx="3133004" cy="6366183"/>
          </a:xfrm>
        </p:grpSpPr>
        <p:grpSp>
          <p:nvGrpSpPr>
            <p:cNvPr id="21" name="Group 21"/>
            <p:cNvGrpSpPr/>
            <p:nvPr/>
          </p:nvGrpSpPr>
          <p:grpSpPr>
            <a:xfrm>
              <a:off x="0" y="0"/>
              <a:ext cx="3133004" cy="6366183"/>
              <a:chOff x="0" y="0"/>
              <a:chExt cx="660400" cy="1341916"/>
            </a:xfrm>
          </p:grpSpPr>
          <p:sp>
            <p:nvSpPr>
              <p:cNvPr id="22" name="Freeform 22"/>
              <p:cNvSpPr/>
              <p:nvPr/>
            </p:nvSpPr>
            <p:spPr>
              <a:xfrm>
                <a:off x="0" y="0"/>
                <a:ext cx="660400" cy="1341916"/>
              </a:xfrm>
              <a:custGeom>
                <a:avLst/>
                <a:gdLst/>
                <a:ahLst/>
                <a:cxnLst/>
                <a:rect l="l" t="t" r="r" b="b"/>
                <a:pathLst>
                  <a:path w="660400" h="134191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255"/>
                    </a:cubicBezTo>
                    <a:lnTo>
                      <a:pt x="660400" y="1341916"/>
                    </a:lnTo>
                    <a:lnTo>
                      <a:pt x="0" y="1341916"/>
                    </a:lnTo>
                    <a:lnTo>
                      <a:pt x="0" y="340999"/>
                    </a:lnTo>
                    <a:cubicBezTo>
                      <a:pt x="1782" y="185660"/>
                      <a:pt x="93019" y="64045"/>
                      <a:pt x="220252" y="19070"/>
                    </a:cubicBezTo>
                    <a:close/>
                  </a:path>
                </a:pathLst>
              </a:custGeom>
              <a:solidFill>
                <a:srgbClr val="FFFFFF">
                  <a:alpha val="94902"/>
                </a:srgbClr>
              </a:solidFill>
              <a:ln>
                <a:noFill/>
              </a:ln>
            </p:spPr>
          </p:sp>
          <p:sp>
            <p:nvSpPr>
              <p:cNvPr id="23" name="TextBox 23"/>
              <p:cNvSpPr txBox="1"/>
              <p:nvPr/>
            </p:nvSpPr>
            <p:spPr>
              <a:xfrm>
                <a:off x="0" y="107950"/>
                <a:ext cx="660400" cy="704850"/>
              </a:xfrm>
              <a:prstGeom prst="rect">
                <a:avLst/>
              </a:prstGeom>
            </p:spPr>
            <p:txBody>
              <a:bodyPr lIns="50800" tIns="50800" rIns="50800" bIns="50800" rtlCol="0" anchor="ctr"/>
              <a:lstStyle/>
              <a:p>
                <a:pPr algn="ctr">
                  <a:lnSpc>
                    <a:spcPts val="2859"/>
                  </a:lnSpc>
                </a:pPr>
                <a:endParaRPr/>
              </a:p>
            </p:txBody>
          </p:sp>
        </p:grpSp>
        <p:sp>
          <p:nvSpPr>
            <p:cNvPr id="24" name="Freeform 24"/>
            <p:cNvSpPr/>
            <p:nvPr/>
          </p:nvSpPr>
          <p:spPr>
            <a:xfrm>
              <a:off x="205716" y="317797"/>
              <a:ext cx="2655267" cy="2655267"/>
            </a:xfrm>
            <a:custGeom>
              <a:avLst/>
              <a:gdLst/>
              <a:ahLst/>
              <a:cxnLst/>
              <a:rect l="l" t="t" r="r" b="b"/>
              <a:pathLst>
                <a:path w="2655267" h="2655267">
                  <a:moveTo>
                    <a:pt x="0" y="0"/>
                  </a:moveTo>
                  <a:lnTo>
                    <a:pt x="2655267" y="0"/>
                  </a:lnTo>
                  <a:lnTo>
                    <a:pt x="2655267" y="2655267"/>
                  </a:lnTo>
                  <a:lnTo>
                    <a:pt x="0" y="265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494849" y="784055"/>
              <a:ext cx="2077001" cy="1598926"/>
            </a:xfrm>
            <a:prstGeom prst="rect">
              <a:avLst/>
            </a:prstGeom>
          </p:spPr>
          <p:txBody>
            <a:bodyPr lIns="0" tIns="0" rIns="0" bIns="0" rtlCol="0" anchor="t">
              <a:spAutoFit/>
            </a:bodyPr>
            <a:lstStyle/>
            <a:p>
              <a:pPr marL="0" lvl="0" indent="0" algn="ctr">
                <a:lnSpc>
                  <a:spcPts val="8721"/>
                </a:lnSpc>
                <a:spcBef>
                  <a:spcPct val="0"/>
                </a:spcBef>
              </a:pPr>
              <a:r>
                <a:rPr lang="en-US" sz="7268">
                  <a:solidFill>
                    <a:srgbClr val="FFFFFF"/>
                  </a:solidFill>
                  <a:latin typeface="Codec Pro ExtraBold"/>
                </a:rPr>
                <a:t>03</a:t>
              </a:r>
            </a:p>
          </p:txBody>
        </p:sp>
      </p:grpSp>
      <p:grpSp>
        <p:nvGrpSpPr>
          <p:cNvPr id="26" name="Group 26"/>
          <p:cNvGrpSpPr/>
          <p:nvPr/>
        </p:nvGrpSpPr>
        <p:grpSpPr>
          <a:xfrm>
            <a:off x="14198648" y="7483405"/>
            <a:ext cx="2349753" cy="4774637"/>
            <a:chOff x="0" y="0"/>
            <a:chExt cx="3133004" cy="6366183"/>
          </a:xfrm>
        </p:grpSpPr>
        <p:grpSp>
          <p:nvGrpSpPr>
            <p:cNvPr id="27" name="Group 27"/>
            <p:cNvGrpSpPr/>
            <p:nvPr/>
          </p:nvGrpSpPr>
          <p:grpSpPr>
            <a:xfrm>
              <a:off x="0" y="0"/>
              <a:ext cx="3133004" cy="6366183"/>
              <a:chOff x="0" y="0"/>
              <a:chExt cx="660400" cy="1341916"/>
            </a:xfrm>
          </p:grpSpPr>
          <p:sp>
            <p:nvSpPr>
              <p:cNvPr id="28" name="Freeform 28"/>
              <p:cNvSpPr/>
              <p:nvPr/>
            </p:nvSpPr>
            <p:spPr>
              <a:xfrm>
                <a:off x="0" y="0"/>
                <a:ext cx="660400" cy="1341916"/>
              </a:xfrm>
              <a:custGeom>
                <a:avLst/>
                <a:gdLst/>
                <a:ahLst/>
                <a:cxnLst/>
                <a:rect l="l" t="t" r="r" b="b"/>
                <a:pathLst>
                  <a:path w="660400" h="134191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255"/>
                    </a:cubicBezTo>
                    <a:lnTo>
                      <a:pt x="660400" y="1341916"/>
                    </a:lnTo>
                    <a:lnTo>
                      <a:pt x="0" y="1341916"/>
                    </a:lnTo>
                    <a:lnTo>
                      <a:pt x="0" y="340999"/>
                    </a:lnTo>
                    <a:cubicBezTo>
                      <a:pt x="1782" y="185660"/>
                      <a:pt x="93019" y="64045"/>
                      <a:pt x="220252" y="19070"/>
                    </a:cubicBezTo>
                    <a:close/>
                  </a:path>
                </a:pathLst>
              </a:custGeom>
              <a:solidFill>
                <a:srgbClr val="FFFFFF">
                  <a:alpha val="94902"/>
                </a:srgbClr>
              </a:solidFill>
              <a:ln>
                <a:noFill/>
              </a:ln>
            </p:spPr>
          </p:sp>
          <p:sp>
            <p:nvSpPr>
              <p:cNvPr id="29" name="TextBox 29"/>
              <p:cNvSpPr txBox="1"/>
              <p:nvPr/>
            </p:nvSpPr>
            <p:spPr>
              <a:xfrm>
                <a:off x="0" y="107950"/>
                <a:ext cx="660400" cy="704850"/>
              </a:xfrm>
              <a:prstGeom prst="rect">
                <a:avLst/>
              </a:prstGeom>
            </p:spPr>
            <p:txBody>
              <a:bodyPr lIns="50800" tIns="50800" rIns="50800" bIns="50800" rtlCol="0" anchor="ctr"/>
              <a:lstStyle/>
              <a:p>
                <a:pPr algn="ctr">
                  <a:lnSpc>
                    <a:spcPts val="2859"/>
                  </a:lnSpc>
                </a:pPr>
                <a:endParaRPr/>
              </a:p>
            </p:txBody>
          </p:sp>
        </p:grpSp>
        <p:sp>
          <p:nvSpPr>
            <p:cNvPr id="30" name="Freeform 30"/>
            <p:cNvSpPr/>
            <p:nvPr/>
          </p:nvSpPr>
          <p:spPr>
            <a:xfrm>
              <a:off x="205716" y="317797"/>
              <a:ext cx="2655267" cy="2655267"/>
            </a:xfrm>
            <a:custGeom>
              <a:avLst/>
              <a:gdLst/>
              <a:ahLst/>
              <a:cxnLst/>
              <a:rect l="l" t="t" r="r" b="b"/>
              <a:pathLst>
                <a:path w="2655267" h="2655267">
                  <a:moveTo>
                    <a:pt x="0" y="0"/>
                  </a:moveTo>
                  <a:lnTo>
                    <a:pt x="2655267" y="0"/>
                  </a:lnTo>
                  <a:lnTo>
                    <a:pt x="2655267" y="2655267"/>
                  </a:lnTo>
                  <a:lnTo>
                    <a:pt x="0" y="265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494849" y="784055"/>
              <a:ext cx="2077001" cy="1598926"/>
            </a:xfrm>
            <a:prstGeom prst="rect">
              <a:avLst/>
            </a:prstGeom>
          </p:spPr>
          <p:txBody>
            <a:bodyPr lIns="0" tIns="0" rIns="0" bIns="0" rtlCol="0" anchor="t">
              <a:spAutoFit/>
            </a:bodyPr>
            <a:lstStyle/>
            <a:p>
              <a:pPr marL="0" lvl="0" indent="0" algn="ctr">
                <a:lnSpc>
                  <a:spcPts val="8721"/>
                </a:lnSpc>
                <a:spcBef>
                  <a:spcPct val="0"/>
                </a:spcBef>
              </a:pPr>
              <a:r>
                <a:rPr lang="en-US" sz="7268">
                  <a:solidFill>
                    <a:srgbClr val="FFFFFF"/>
                  </a:solidFill>
                  <a:latin typeface="Codec Pro ExtraBold"/>
                </a:rPr>
                <a:t>04</a:t>
              </a:r>
            </a:p>
          </p:txBody>
        </p:sp>
      </p:grpSp>
      <p:sp>
        <p:nvSpPr>
          <p:cNvPr id="32" name="TextBox 32"/>
          <p:cNvSpPr txBox="1"/>
          <p:nvPr/>
        </p:nvSpPr>
        <p:spPr>
          <a:xfrm>
            <a:off x="13441869" y="2532447"/>
            <a:ext cx="3863312" cy="4668520"/>
          </a:xfrm>
          <a:prstGeom prst="rect">
            <a:avLst/>
          </a:prstGeom>
        </p:spPr>
        <p:txBody>
          <a:bodyPr lIns="0" tIns="0" rIns="0" bIns="0" rtlCol="0" anchor="t">
            <a:spAutoFit/>
          </a:bodyPr>
          <a:lstStyle/>
          <a:p>
            <a:pPr algn="ctr">
              <a:lnSpc>
                <a:spcPts val="3079"/>
              </a:lnSpc>
            </a:pPr>
            <a:r>
              <a:rPr lang="en-US" sz="2199">
                <a:solidFill>
                  <a:srgbClr val="FFFFFF"/>
                </a:solidFill>
                <a:latin typeface="IBM Plex Sans"/>
              </a:rPr>
              <a:t>Fire-resistant materials such as heat-resistant alloys or special coatings can be used to protect the robot's structure from damage or deformation caused by intense heat. Also, thermal insulation materials can help maintain a stable internal temperature, preventing overheating or damage to delicate electronics.</a:t>
            </a:r>
          </a:p>
        </p:txBody>
      </p:sp>
      <p:sp>
        <p:nvSpPr>
          <p:cNvPr id="33" name="TextBox 33"/>
          <p:cNvSpPr txBox="1"/>
          <p:nvPr/>
        </p:nvSpPr>
        <p:spPr>
          <a:xfrm>
            <a:off x="9511519" y="2532447"/>
            <a:ext cx="3186761" cy="3106420"/>
          </a:xfrm>
          <a:prstGeom prst="rect">
            <a:avLst/>
          </a:prstGeom>
        </p:spPr>
        <p:txBody>
          <a:bodyPr lIns="0" tIns="0" rIns="0" bIns="0" rtlCol="0" anchor="t">
            <a:spAutoFit/>
          </a:bodyPr>
          <a:lstStyle/>
          <a:p>
            <a:pPr algn="ctr">
              <a:lnSpc>
                <a:spcPts val="3079"/>
              </a:lnSpc>
            </a:pPr>
            <a:r>
              <a:rPr lang="en-US" sz="2199">
                <a:solidFill>
                  <a:srgbClr val="FFFFFF"/>
                </a:solidFill>
                <a:latin typeface="IBM Plex Sans"/>
              </a:rPr>
              <a:t>They might not have the ability to perceive and interpret fire-related cues accurately, such as changes in temperature, heat radiation, or toxic gasses, which human firefighters can sense.</a:t>
            </a:r>
          </a:p>
        </p:txBody>
      </p:sp>
      <p:sp>
        <p:nvSpPr>
          <p:cNvPr id="34" name="TextBox 34"/>
          <p:cNvSpPr txBox="1"/>
          <p:nvPr/>
        </p:nvSpPr>
        <p:spPr>
          <a:xfrm>
            <a:off x="704303" y="933835"/>
            <a:ext cx="3901499" cy="530860"/>
          </a:xfrm>
          <a:prstGeom prst="rect">
            <a:avLst/>
          </a:prstGeom>
        </p:spPr>
        <p:txBody>
          <a:bodyPr lIns="0" tIns="0" rIns="0" bIns="0" rtlCol="0" anchor="t">
            <a:spAutoFit/>
          </a:bodyPr>
          <a:lstStyle/>
          <a:p>
            <a:pPr>
              <a:lnSpc>
                <a:spcPts val="4340"/>
              </a:lnSpc>
            </a:pPr>
            <a:r>
              <a:rPr lang="en-US" sz="3100">
                <a:solidFill>
                  <a:srgbClr val="FFFFFF"/>
                </a:solidFill>
                <a:latin typeface="IBM Plex Sans Bold"/>
              </a:rPr>
              <a:t>Limited adaptability </a:t>
            </a:r>
          </a:p>
        </p:txBody>
      </p:sp>
      <p:sp>
        <p:nvSpPr>
          <p:cNvPr id="35" name="TextBox 35"/>
          <p:cNvSpPr txBox="1"/>
          <p:nvPr/>
        </p:nvSpPr>
        <p:spPr>
          <a:xfrm>
            <a:off x="4818206" y="962025"/>
            <a:ext cx="4538198" cy="530860"/>
          </a:xfrm>
          <a:prstGeom prst="rect">
            <a:avLst/>
          </a:prstGeom>
        </p:spPr>
        <p:txBody>
          <a:bodyPr lIns="0" tIns="0" rIns="0" bIns="0" rtlCol="0" anchor="t">
            <a:spAutoFit/>
          </a:bodyPr>
          <a:lstStyle/>
          <a:p>
            <a:pPr algn="ctr">
              <a:lnSpc>
                <a:spcPts val="4340"/>
              </a:lnSpc>
            </a:pPr>
            <a:r>
              <a:rPr lang="en-US" sz="3100">
                <a:solidFill>
                  <a:srgbClr val="FFFFFF"/>
                </a:solidFill>
                <a:latin typeface="IBM Plex Sans Bold"/>
              </a:rPr>
              <a:t>Navigation challenges</a:t>
            </a:r>
          </a:p>
        </p:txBody>
      </p:sp>
      <p:sp>
        <p:nvSpPr>
          <p:cNvPr id="36" name="TextBox 36"/>
          <p:cNvSpPr txBox="1"/>
          <p:nvPr/>
        </p:nvSpPr>
        <p:spPr>
          <a:xfrm>
            <a:off x="9149569" y="971550"/>
            <a:ext cx="3901499" cy="1047750"/>
          </a:xfrm>
          <a:prstGeom prst="rect">
            <a:avLst/>
          </a:prstGeom>
        </p:spPr>
        <p:txBody>
          <a:bodyPr lIns="0" tIns="0" rIns="0" bIns="0" rtlCol="0" anchor="t">
            <a:spAutoFit/>
          </a:bodyPr>
          <a:lstStyle/>
          <a:p>
            <a:pPr algn="ctr">
              <a:lnSpc>
                <a:spcPts val="4200"/>
              </a:lnSpc>
            </a:pPr>
            <a:r>
              <a:rPr lang="en-US" sz="3000">
                <a:solidFill>
                  <a:srgbClr val="FFFFFF"/>
                </a:solidFill>
                <a:latin typeface="IBM Plex Sans Bold"/>
              </a:rPr>
              <a:t>Limited sensory perception</a:t>
            </a:r>
          </a:p>
        </p:txBody>
      </p:sp>
      <p:sp>
        <p:nvSpPr>
          <p:cNvPr id="37" name="TextBox 37"/>
          <p:cNvSpPr txBox="1"/>
          <p:nvPr/>
        </p:nvSpPr>
        <p:spPr>
          <a:xfrm>
            <a:off x="13051068" y="993140"/>
            <a:ext cx="4644914" cy="530860"/>
          </a:xfrm>
          <a:prstGeom prst="rect">
            <a:avLst/>
          </a:prstGeom>
        </p:spPr>
        <p:txBody>
          <a:bodyPr lIns="0" tIns="0" rIns="0" bIns="0" rtlCol="0" anchor="t">
            <a:spAutoFit/>
          </a:bodyPr>
          <a:lstStyle/>
          <a:p>
            <a:pPr algn="ctr">
              <a:lnSpc>
                <a:spcPts val="4340"/>
              </a:lnSpc>
            </a:pPr>
            <a:r>
              <a:rPr lang="en-US" sz="3100">
                <a:solidFill>
                  <a:srgbClr val="FFFFFF"/>
                </a:solidFill>
                <a:latin typeface="IBM Plex Sans Bold"/>
              </a:rPr>
              <a:t>Temperature Resistance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8059119"/>
            <a:chOff x="0" y="0"/>
            <a:chExt cx="4816593" cy="2122566"/>
          </a:xfrm>
        </p:grpSpPr>
        <p:sp>
          <p:nvSpPr>
            <p:cNvPr id="4" name="Freeform 4"/>
            <p:cNvSpPr/>
            <p:nvPr/>
          </p:nvSpPr>
          <p:spPr>
            <a:xfrm>
              <a:off x="0" y="0"/>
              <a:ext cx="4816592" cy="2122566"/>
            </a:xfrm>
            <a:custGeom>
              <a:avLst/>
              <a:gdLst/>
              <a:ahLst/>
              <a:cxnLst/>
              <a:rect l="l" t="t" r="r" b="b"/>
              <a:pathLst>
                <a:path w="4816592" h="2122566">
                  <a:moveTo>
                    <a:pt x="0" y="0"/>
                  </a:moveTo>
                  <a:lnTo>
                    <a:pt x="4816592" y="0"/>
                  </a:lnTo>
                  <a:lnTo>
                    <a:pt x="4816592" y="2122566"/>
                  </a:lnTo>
                  <a:lnTo>
                    <a:pt x="0" y="2122566"/>
                  </a:lnTo>
                  <a:close/>
                </a:path>
              </a:pathLst>
            </a:custGeom>
            <a:solidFill>
              <a:srgbClr val="100F0D">
                <a:alpha val="83922"/>
              </a:srgbClr>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447442" y="7483405"/>
            <a:ext cx="2349753" cy="4774637"/>
            <a:chOff x="0" y="0"/>
            <a:chExt cx="3133004" cy="6366183"/>
          </a:xfrm>
        </p:grpSpPr>
        <p:grpSp>
          <p:nvGrpSpPr>
            <p:cNvPr id="7" name="Group 7"/>
            <p:cNvGrpSpPr/>
            <p:nvPr/>
          </p:nvGrpSpPr>
          <p:grpSpPr>
            <a:xfrm>
              <a:off x="0" y="0"/>
              <a:ext cx="3133004" cy="6366183"/>
              <a:chOff x="0" y="0"/>
              <a:chExt cx="660400" cy="1341916"/>
            </a:xfrm>
          </p:grpSpPr>
          <p:sp>
            <p:nvSpPr>
              <p:cNvPr id="8" name="Freeform 8"/>
              <p:cNvSpPr/>
              <p:nvPr/>
            </p:nvSpPr>
            <p:spPr>
              <a:xfrm>
                <a:off x="0" y="0"/>
                <a:ext cx="660400" cy="1341916"/>
              </a:xfrm>
              <a:custGeom>
                <a:avLst/>
                <a:gdLst/>
                <a:ahLst/>
                <a:cxnLst/>
                <a:rect l="l" t="t" r="r" b="b"/>
                <a:pathLst>
                  <a:path w="660400" h="134191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255"/>
                    </a:cubicBezTo>
                    <a:lnTo>
                      <a:pt x="660400" y="1341916"/>
                    </a:lnTo>
                    <a:lnTo>
                      <a:pt x="0" y="1341916"/>
                    </a:lnTo>
                    <a:lnTo>
                      <a:pt x="0" y="340999"/>
                    </a:lnTo>
                    <a:cubicBezTo>
                      <a:pt x="1782" y="185660"/>
                      <a:pt x="93019" y="64045"/>
                      <a:pt x="220252" y="19070"/>
                    </a:cubicBezTo>
                    <a:close/>
                  </a:path>
                </a:pathLst>
              </a:custGeom>
              <a:solidFill>
                <a:srgbClr val="FFFFFF">
                  <a:alpha val="94902"/>
                </a:srgbClr>
              </a:solidFill>
              <a:ln>
                <a:noFill/>
              </a:ln>
            </p:spPr>
          </p:sp>
          <p:sp>
            <p:nvSpPr>
              <p:cNvPr id="9" name="TextBox 9"/>
              <p:cNvSpPr txBox="1"/>
              <p:nvPr/>
            </p:nvSpPr>
            <p:spPr>
              <a:xfrm>
                <a:off x="0" y="107950"/>
                <a:ext cx="660400" cy="7048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38868" y="317797"/>
              <a:ext cx="2655267" cy="2655267"/>
            </a:xfrm>
            <a:custGeom>
              <a:avLst/>
              <a:gdLst/>
              <a:ahLst/>
              <a:cxnLst/>
              <a:rect l="l" t="t" r="r" b="b"/>
              <a:pathLst>
                <a:path w="2655267" h="2655267">
                  <a:moveTo>
                    <a:pt x="0" y="0"/>
                  </a:moveTo>
                  <a:lnTo>
                    <a:pt x="2655267" y="0"/>
                  </a:lnTo>
                  <a:lnTo>
                    <a:pt x="2655267" y="2655267"/>
                  </a:lnTo>
                  <a:lnTo>
                    <a:pt x="0" y="265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528001" y="784055"/>
              <a:ext cx="2077001" cy="1598926"/>
            </a:xfrm>
            <a:prstGeom prst="rect">
              <a:avLst/>
            </a:prstGeom>
          </p:spPr>
          <p:txBody>
            <a:bodyPr lIns="0" tIns="0" rIns="0" bIns="0" rtlCol="0" anchor="t">
              <a:spAutoFit/>
            </a:bodyPr>
            <a:lstStyle/>
            <a:p>
              <a:pPr marL="0" lvl="0" indent="0" algn="ctr">
                <a:lnSpc>
                  <a:spcPts val="8721"/>
                </a:lnSpc>
                <a:spcBef>
                  <a:spcPct val="0"/>
                </a:spcBef>
              </a:pPr>
              <a:r>
                <a:rPr lang="en-US" sz="7268">
                  <a:solidFill>
                    <a:srgbClr val="FFFFFF"/>
                  </a:solidFill>
                  <a:latin typeface="Codec Pro ExtraBold"/>
                </a:rPr>
                <a:t>05</a:t>
              </a:r>
            </a:p>
          </p:txBody>
        </p:sp>
      </p:grpSp>
      <p:sp>
        <p:nvSpPr>
          <p:cNvPr id="12" name="TextBox 12"/>
          <p:cNvSpPr txBox="1"/>
          <p:nvPr/>
        </p:nvSpPr>
        <p:spPr>
          <a:xfrm>
            <a:off x="1028700" y="2394867"/>
            <a:ext cx="3156312" cy="4277995"/>
          </a:xfrm>
          <a:prstGeom prst="rect">
            <a:avLst/>
          </a:prstGeom>
        </p:spPr>
        <p:txBody>
          <a:bodyPr lIns="0" tIns="0" rIns="0" bIns="0" rtlCol="0" anchor="t">
            <a:spAutoFit/>
          </a:bodyPr>
          <a:lstStyle/>
          <a:p>
            <a:pPr algn="ctr">
              <a:lnSpc>
                <a:spcPts val="3079"/>
              </a:lnSpc>
            </a:pPr>
            <a:r>
              <a:rPr lang="en-US" sz="2199">
                <a:solidFill>
                  <a:srgbClr val="FFFFFF"/>
                </a:solidFill>
                <a:latin typeface="IBM Plex Sans"/>
              </a:rPr>
              <a:t> Incorporating cooling systems to prevent overheating of critical components. These can include heat sinks, fans, or liquid cooling mechanisms. This helps to maintain the robot's performance and prevent damage to its internal systems.</a:t>
            </a:r>
          </a:p>
        </p:txBody>
      </p:sp>
      <p:grpSp>
        <p:nvGrpSpPr>
          <p:cNvPr id="13" name="Group 13"/>
          <p:cNvGrpSpPr/>
          <p:nvPr/>
        </p:nvGrpSpPr>
        <p:grpSpPr>
          <a:xfrm>
            <a:off x="5553202" y="7483405"/>
            <a:ext cx="2349753" cy="4774637"/>
            <a:chOff x="0" y="0"/>
            <a:chExt cx="3133004" cy="6366183"/>
          </a:xfrm>
        </p:grpSpPr>
        <p:grpSp>
          <p:nvGrpSpPr>
            <p:cNvPr id="14" name="Group 14"/>
            <p:cNvGrpSpPr/>
            <p:nvPr/>
          </p:nvGrpSpPr>
          <p:grpSpPr>
            <a:xfrm>
              <a:off x="0" y="0"/>
              <a:ext cx="3133004" cy="6366183"/>
              <a:chOff x="0" y="0"/>
              <a:chExt cx="660400" cy="1341916"/>
            </a:xfrm>
          </p:grpSpPr>
          <p:sp>
            <p:nvSpPr>
              <p:cNvPr id="15" name="Freeform 15"/>
              <p:cNvSpPr/>
              <p:nvPr/>
            </p:nvSpPr>
            <p:spPr>
              <a:xfrm>
                <a:off x="0" y="0"/>
                <a:ext cx="660400" cy="1341916"/>
              </a:xfrm>
              <a:custGeom>
                <a:avLst/>
                <a:gdLst/>
                <a:ahLst/>
                <a:cxnLst/>
                <a:rect l="l" t="t" r="r" b="b"/>
                <a:pathLst>
                  <a:path w="660400" h="134191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255"/>
                    </a:cubicBezTo>
                    <a:lnTo>
                      <a:pt x="660400" y="1341916"/>
                    </a:lnTo>
                    <a:lnTo>
                      <a:pt x="0" y="1341916"/>
                    </a:lnTo>
                    <a:lnTo>
                      <a:pt x="0" y="340999"/>
                    </a:lnTo>
                    <a:cubicBezTo>
                      <a:pt x="1782" y="185660"/>
                      <a:pt x="93019" y="64045"/>
                      <a:pt x="220252" y="19070"/>
                    </a:cubicBezTo>
                    <a:close/>
                  </a:path>
                </a:pathLst>
              </a:custGeom>
              <a:solidFill>
                <a:srgbClr val="FFFFFF">
                  <a:alpha val="94902"/>
                </a:srgbClr>
              </a:solidFill>
              <a:ln>
                <a:noFill/>
              </a:ln>
            </p:spPr>
          </p:sp>
          <p:sp>
            <p:nvSpPr>
              <p:cNvPr id="16" name="TextBox 16"/>
              <p:cNvSpPr txBox="1"/>
              <p:nvPr/>
            </p:nvSpPr>
            <p:spPr>
              <a:xfrm>
                <a:off x="0" y="107950"/>
                <a:ext cx="660400" cy="704850"/>
              </a:xfrm>
              <a:prstGeom prst="rect">
                <a:avLst/>
              </a:prstGeom>
            </p:spPr>
            <p:txBody>
              <a:bodyPr lIns="50800" tIns="50800" rIns="50800" bIns="50800" rtlCol="0" anchor="ctr"/>
              <a:lstStyle/>
              <a:p>
                <a:pPr algn="ctr">
                  <a:lnSpc>
                    <a:spcPts val="2859"/>
                  </a:lnSpc>
                </a:pPr>
                <a:endParaRPr/>
              </a:p>
            </p:txBody>
          </p:sp>
        </p:grpSp>
        <p:sp>
          <p:nvSpPr>
            <p:cNvPr id="17" name="Freeform 17"/>
            <p:cNvSpPr/>
            <p:nvPr/>
          </p:nvSpPr>
          <p:spPr>
            <a:xfrm>
              <a:off x="205716" y="317797"/>
              <a:ext cx="2655267" cy="2655267"/>
            </a:xfrm>
            <a:custGeom>
              <a:avLst/>
              <a:gdLst/>
              <a:ahLst/>
              <a:cxnLst/>
              <a:rect l="l" t="t" r="r" b="b"/>
              <a:pathLst>
                <a:path w="2655267" h="2655267">
                  <a:moveTo>
                    <a:pt x="0" y="0"/>
                  </a:moveTo>
                  <a:lnTo>
                    <a:pt x="2655267" y="0"/>
                  </a:lnTo>
                  <a:lnTo>
                    <a:pt x="2655267" y="2655267"/>
                  </a:lnTo>
                  <a:lnTo>
                    <a:pt x="0" y="265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494849" y="784055"/>
              <a:ext cx="2077001" cy="1598926"/>
            </a:xfrm>
            <a:prstGeom prst="rect">
              <a:avLst/>
            </a:prstGeom>
          </p:spPr>
          <p:txBody>
            <a:bodyPr lIns="0" tIns="0" rIns="0" bIns="0" rtlCol="0" anchor="t">
              <a:spAutoFit/>
            </a:bodyPr>
            <a:lstStyle/>
            <a:p>
              <a:pPr marL="0" lvl="0" indent="0" algn="ctr">
                <a:lnSpc>
                  <a:spcPts val="8721"/>
                </a:lnSpc>
                <a:spcBef>
                  <a:spcPct val="0"/>
                </a:spcBef>
              </a:pPr>
              <a:r>
                <a:rPr lang="en-US" sz="7268">
                  <a:solidFill>
                    <a:srgbClr val="FFFFFF"/>
                  </a:solidFill>
                  <a:latin typeface="Codec Pro ExtraBold"/>
                </a:rPr>
                <a:t>06</a:t>
              </a:r>
            </a:p>
          </p:txBody>
        </p:sp>
      </p:grpSp>
      <p:grpSp>
        <p:nvGrpSpPr>
          <p:cNvPr id="19" name="Group 19"/>
          <p:cNvGrpSpPr/>
          <p:nvPr/>
        </p:nvGrpSpPr>
        <p:grpSpPr>
          <a:xfrm>
            <a:off x="10029250" y="7483405"/>
            <a:ext cx="2349753" cy="4774637"/>
            <a:chOff x="0" y="0"/>
            <a:chExt cx="3133004" cy="6366183"/>
          </a:xfrm>
        </p:grpSpPr>
        <p:grpSp>
          <p:nvGrpSpPr>
            <p:cNvPr id="20" name="Group 20"/>
            <p:cNvGrpSpPr/>
            <p:nvPr/>
          </p:nvGrpSpPr>
          <p:grpSpPr>
            <a:xfrm>
              <a:off x="0" y="0"/>
              <a:ext cx="3133004" cy="6366183"/>
              <a:chOff x="0" y="0"/>
              <a:chExt cx="660400" cy="1341916"/>
            </a:xfrm>
          </p:grpSpPr>
          <p:sp>
            <p:nvSpPr>
              <p:cNvPr id="21" name="Freeform 21"/>
              <p:cNvSpPr/>
              <p:nvPr/>
            </p:nvSpPr>
            <p:spPr>
              <a:xfrm>
                <a:off x="0" y="0"/>
                <a:ext cx="660400" cy="1341916"/>
              </a:xfrm>
              <a:custGeom>
                <a:avLst/>
                <a:gdLst/>
                <a:ahLst/>
                <a:cxnLst/>
                <a:rect l="l" t="t" r="r" b="b"/>
                <a:pathLst>
                  <a:path w="660400" h="134191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255"/>
                    </a:cubicBezTo>
                    <a:lnTo>
                      <a:pt x="660400" y="1341916"/>
                    </a:lnTo>
                    <a:lnTo>
                      <a:pt x="0" y="1341916"/>
                    </a:lnTo>
                    <a:lnTo>
                      <a:pt x="0" y="340999"/>
                    </a:lnTo>
                    <a:cubicBezTo>
                      <a:pt x="1782" y="185660"/>
                      <a:pt x="93019" y="64045"/>
                      <a:pt x="220252" y="19070"/>
                    </a:cubicBezTo>
                    <a:close/>
                  </a:path>
                </a:pathLst>
              </a:custGeom>
              <a:solidFill>
                <a:srgbClr val="FFFFFF">
                  <a:alpha val="94902"/>
                </a:srgbClr>
              </a:solidFill>
              <a:ln>
                <a:noFill/>
              </a:ln>
            </p:spPr>
          </p:sp>
          <p:sp>
            <p:nvSpPr>
              <p:cNvPr id="22" name="TextBox 22"/>
              <p:cNvSpPr txBox="1"/>
              <p:nvPr/>
            </p:nvSpPr>
            <p:spPr>
              <a:xfrm>
                <a:off x="0" y="107950"/>
                <a:ext cx="660400" cy="704850"/>
              </a:xfrm>
              <a:prstGeom prst="rect">
                <a:avLst/>
              </a:prstGeom>
            </p:spPr>
            <p:txBody>
              <a:bodyPr lIns="50800" tIns="50800" rIns="50800" bIns="50800" rtlCol="0" anchor="ctr"/>
              <a:lstStyle/>
              <a:p>
                <a:pPr algn="ctr">
                  <a:lnSpc>
                    <a:spcPts val="2859"/>
                  </a:lnSpc>
                </a:pPr>
                <a:endParaRPr/>
              </a:p>
            </p:txBody>
          </p:sp>
        </p:grpSp>
        <p:sp>
          <p:nvSpPr>
            <p:cNvPr id="23" name="Freeform 23"/>
            <p:cNvSpPr/>
            <p:nvPr/>
          </p:nvSpPr>
          <p:spPr>
            <a:xfrm>
              <a:off x="205716" y="317797"/>
              <a:ext cx="2655267" cy="2655267"/>
            </a:xfrm>
            <a:custGeom>
              <a:avLst/>
              <a:gdLst/>
              <a:ahLst/>
              <a:cxnLst/>
              <a:rect l="l" t="t" r="r" b="b"/>
              <a:pathLst>
                <a:path w="2655267" h="2655267">
                  <a:moveTo>
                    <a:pt x="0" y="0"/>
                  </a:moveTo>
                  <a:lnTo>
                    <a:pt x="2655267" y="0"/>
                  </a:lnTo>
                  <a:lnTo>
                    <a:pt x="2655267" y="2655267"/>
                  </a:lnTo>
                  <a:lnTo>
                    <a:pt x="0" y="265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494849" y="784055"/>
              <a:ext cx="2077001" cy="1598926"/>
            </a:xfrm>
            <a:prstGeom prst="rect">
              <a:avLst/>
            </a:prstGeom>
          </p:spPr>
          <p:txBody>
            <a:bodyPr lIns="0" tIns="0" rIns="0" bIns="0" rtlCol="0" anchor="t">
              <a:spAutoFit/>
            </a:bodyPr>
            <a:lstStyle/>
            <a:p>
              <a:pPr marL="0" lvl="0" indent="0" algn="ctr">
                <a:lnSpc>
                  <a:spcPts val="8721"/>
                </a:lnSpc>
                <a:spcBef>
                  <a:spcPct val="0"/>
                </a:spcBef>
              </a:pPr>
              <a:r>
                <a:rPr lang="en-US" sz="7268">
                  <a:solidFill>
                    <a:srgbClr val="FFFFFF"/>
                  </a:solidFill>
                  <a:latin typeface="Codec Pro ExtraBold"/>
                </a:rPr>
                <a:t>07</a:t>
              </a:r>
            </a:p>
          </p:txBody>
        </p:sp>
      </p:grpSp>
      <p:grpSp>
        <p:nvGrpSpPr>
          <p:cNvPr id="25" name="Group 25"/>
          <p:cNvGrpSpPr/>
          <p:nvPr/>
        </p:nvGrpSpPr>
        <p:grpSpPr>
          <a:xfrm>
            <a:off x="13924262" y="7483405"/>
            <a:ext cx="2349753" cy="4774637"/>
            <a:chOff x="0" y="0"/>
            <a:chExt cx="3133004" cy="6366183"/>
          </a:xfrm>
        </p:grpSpPr>
        <p:grpSp>
          <p:nvGrpSpPr>
            <p:cNvPr id="26" name="Group 26"/>
            <p:cNvGrpSpPr/>
            <p:nvPr/>
          </p:nvGrpSpPr>
          <p:grpSpPr>
            <a:xfrm>
              <a:off x="0" y="0"/>
              <a:ext cx="3133004" cy="6366183"/>
              <a:chOff x="0" y="0"/>
              <a:chExt cx="660400" cy="1341916"/>
            </a:xfrm>
          </p:grpSpPr>
          <p:sp>
            <p:nvSpPr>
              <p:cNvPr id="27" name="Freeform 27"/>
              <p:cNvSpPr/>
              <p:nvPr/>
            </p:nvSpPr>
            <p:spPr>
              <a:xfrm>
                <a:off x="0" y="0"/>
                <a:ext cx="660400" cy="1341916"/>
              </a:xfrm>
              <a:custGeom>
                <a:avLst/>
                <a:gdLst/>
                <a:ahLst/>
                <a:cxnLst/>
                <a:rect l="l" t="t" r="r" b="b"/>
                <a:pathLst>
                  <a:path w="660400" h="134191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255"/>
                    </a:cubicBezTo>
                    <a:lnTo>
                      <a:pt x="660400" y="1341916"/>
                    </a:lnTo>
                    <a:lnTo>
                      <a:pt x="0" y="1341916"/>
                    </a:lnTo>
                    <a:lnTo>
                      <a:pt x="0" y="340999"/>
                    </a:lnTo>
                    <a:cubicBezTo>
                      <a:pt x="1782" y="185660"/>
                      <a:pt x="93019" y="64045"/>
                      <a:pt x="220252" y="19070"/>
                    </a:cubicBezTo>
                    <a:close/>
                  </a:path>
                </a:pathLst>
              </a:custGeom>
              <a:solidFill>
                <a:srgbClr val="FFFFFF">
                  <a:alpha val="94902"/>
                </a:srgbClr>
              </a:solidFill>
              <a:ln>
                <a:noFill/>
              </a:ln>
            </p:spPr>
          </p:sp>
          <p:sp>
            <p:nvSpPr>
              <p:cNvPr id="28" name="TextBox 28"/>
              <p:cNvSpPr txBox="1"/>
              <p:nvPr/>
            </p:nvSpPr>
            <p:spPr>
              <a:xfrm>
                <a:off x="0" y="107950"/>
                <a:ext cx="660400" cy="704850"/>
              </a:xfrm>
              <a:prstGeom prst="rect">
                <a:avLst/>
              </a:prstGeom>
            </p:spPr>
            <p:txBody>
              <a:bodyPr lIns="50800" tIns="50800" rIns="50800" bIns="50800" rtlCol="0" anchor="ctr"/>
              <a:lstStyle/>
              <a:p>
                <a:pPr algn="ctr">
                  <a:lnSpc>
                    <a:spcPts val="2859"/>
                  </a:lnSpc>
                </a:pPr>
                <a:endParaRPr/>
              </a:p>
            </p:txBody>
          </p:sp>
        </p:grpSp>
        <p:sp>
          <p:nvSpPr>
            <p:cNvPr id="29" name="Freeform 29"/>
            <p:cNvSpPr/>
            <p:nvPr/>
          </p:nvSpPr>
          <p:spPr>
            <a:xfrm>
              <a:off x="205716" y="317797"/>
              <a:ext cx="2655267" cy="2655267"/>
            </a:xfrm>
            <a:custGeom>
              <a:avLst/>
              <a:gdLst/>
              <a:ahLst/>
              <a:cxnLst/>
              <a:rect l="l" t="t" r="r" b="b"/>
              <a:pathLst>
                <a:path w="2655267" h="2655267">
                  <a:moveTo>
                    <a:pt x="0" y="0"/>
                  </a:moveTo>
                  <a:lnTo>
                    <a:pt x="2655267" y="0"/>
                  </a:lnTo>
                  <a:lnTo>
                    <a:pt x="2655267" y="2655267"/>
                  </a:lnTo>
                  <a:lnTo>
                    <a:pt x="0" y="2655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Box 30"/>
            <p:cNvSpPr txBox="1"/>
            <p:nvPr/>
          </p:nvSpPr>
          <p:spPr>
            <a:xfrm>
              <a:off x="494849" y="784055"/>
              <a:ext cx="2077001" cy="1598926"/>
            </a:xfrm>
            <a:prstGeom prst="rect">
              <a:avLst/>
            </a:prstGeom>
          </p:spPr>
          <p:txBody>
            <a:bodyPr lIns="0" tIns="0" rIns="0" bIns="0" rtlCol="0" anchor="t">
              <a:spAutoFit/>
            </a:bodyPr>
            <a:lstStyle/>
            <a:p>
              <a:pPr marL="0" lvl="0" indent="0" algn="ctr">
                <a:lnSpc>
                  <a:spcPts val="8721"/>
                </a:lnSpc>
                <a:spcBef>
                  <a:spcPct val="0"/>
                </a:spcBef>
              </a:pPr>
              <a:r>
                <a:rPr lang="en-US" sz="7268">
                  <a:solidFill>
                    <a:srgbClr val="FFFFFF"/>
                  </a:solidFill>
                  <a:latin typeface="Codec Pro ExtraBold"/>
                </a:rPr>
                <a:t>08</a:t>
              </a:r>
            </a:p>
          </p:txBody>
        </p:sp>
      </p:grpSp>
      <p:sp>
        <p:nvSpPr>
          <p:cNvPr id="31" name="TextBox 31"/>
          <p:cNvSpPr txBox="1"/>
          <p:nvPr/>
        </p:nvSpPr>
        <p:spPr>
          <a:xfrm>
            <a:off x="9457425" y="2404392"/>
            <a:ext cx="3493403" cy="4206875"/>
          </a:xfrm>
          <a:prstGeom prst="rect">
            <a:avLst/>
          </a:prstGeom>
        </p:spPr>
        <p:txBody>
          <a:bodyPr lIns="0" tIns="0" rIns="0" bIns="0" rtlCol="0" anchor="t">
            <a:spAutoFit/>
          </a:bodyPr>
          <a:lstStyle/>
          <a:p>
            <a:pPr algn="ctr">
              <a:lnSpc>
                <a:spcPts val="2799"/>
              </a:lnSpc>
            </a:pPr>
            <a:r>
              <a:rPr lang="en-US" sz="1999">
                <a:solidFill>
                  <a:srgbClr val="FFFFFF"/>
                </a:solidFill>
                <a:latin typeface="Montserrat Light"/>
              </a:rPr>
              <a:t> They need to balance their weight and mobility. Carrying a large amount of water can significantly increase their weight, potentially limiting their maneuverability and overall performance. Also, they need to dispatch anytime responding to the request, so a compact size is preferred.</a:t>
            </a:r>
          </a:p>
        </p:txBody>
      </p:sp>
      <p:sp>
        <p:nvSpPr>
          <p:cNvPr id="32" name="TextBox 32"/>
          <p:cNvSpPr txBox="1"/>
          <p:nvPr/>
        </p:nvSpPr>
        <p:spPr>
          <a:xfrm>
            <a:off x="13578336" y="2385342"/>
            <a:ext cx="3466412" cy="3709035"/>
          </a:xfrm>
          <a:prstGeom prst="rect">
            <a:avLst/>
          </a:prstGeom>
        </p:spPr>
        <p:txBody>
          <a:bodyPr lIns="0" tIns="0" rIns="0" bIns="0" rtlCol="0" anchor="t">
            <a:spAutoFit/>
          </a:bodyPr>
          <a:lstStyle/>
          <a:p>
            <a:pPr algn="ctr">
              <a:lnSpc>
                <a:spcPts val="2940"/>
              </a:lnSpc>
            </a:pPr>
            <a:r>
              <a:rPr lang="en-US" sz="2100">
                <a:solidFill>
                  <a:srgbClr val="FFFFFF"/>
                </a:solidFill>
                <a:latin typeface="IBM Plex Sans Bold"/>
              </a:rPr>
              <a:t> </a:t>
            </a:r>
            <a:r>
              <a:rPr lang="en-US" sz="2100">
                <a:solidFill>
                  <a:srgbClr val="FFFFFF"/>
                </a:solidFill>
                <a:latin typeface="IBM Plex Sans"/>
              </a:rPr>
              <a:t>Water is heavy, and carrying a substantial amount of water requires additional power. The energy consumption for transporting and pumping water can impact the robot's battery life and operational endurance that rely on batteries or power sources. </a:t>
            </a:r>
          </a:p>
        </p:txBody>
      </p:sp>
      <p:sp>
        <p:nvSpPr>
          <p:cNvPr id="33" name="TextBox 33"/>
          <p:cNvSpPr txBox="1"/>
          <p:nvPr/>
        </p:nvSpPr>
        <p:spPr>
          <a:xfrm>
            <a:off x="5169670" y="2394867"/>
            <a:ext cx="3307980" cy="4668520"/>
          </a:xfrm>
          <a:prstGeom prst="rect">
            <a:avLst/>
          </a:prstGeom>
        </p:spPr>
        <p:txBody>
          <a:bodyPr lIns="0" tIns="0" rIns="0" bIns="0" rtlCol="0" anchor="t">
            <a:spAutoFit/>
          </a:bodyPr>
          <a:lstStyle/>
          <a:p>
            <a:pPr algn="ctr">
              <a:lnSpc>
                <a:spcPts val="3079"/>
              </a:lnSpc>
            </a:pPr>
            <a:r>
              <a:rPr lang="en-US" sz="2199">
                <a:solidFill>
                  <a:srgbClr val="FFFFFF"/>
                </a:solidFill>
                <a:latin typeface="IBM Plex Sans"/>
              </a:rPr>
              <a:t>Firefighting encompasses various techniques like applying water, deploying foam, or utilizing fire extinguishing agents. Robots must possess the capability to execute these techniques precisely and proficiently, all while adapting to unique fire conditions and behavior.</a:t>
            </a:r>
          </a:p>
        </p:txBody>
      </p:sp>
      <p:sp>
        <p:nvSpPr>
          <p:cNvPr id="34" name="TextBox 34"/>
          <p:cNvSpPr txBox="1"/>
          <p:nvPr/>
        </p:nvSpPr>
        <p:spPr>
          <a:xfrm>
            <a:off x="1063910" y="962852"/>
            <a:ext cx="3116817" cy="530860"/>
          </a:xfrm>
          <a:prstGeom prst="rect">
            <a:avLst/>
          </a:prstGeom>
        </p:spPr>
        <p:txBody>
          <a:bodyPr lIns="0" tIns="0" rIns="0" bIns="0" rtlCol="0" anchor="t">
            <a:spAutoFit/>
          </a:bodyPr>
          <a:lstStyle/>
          <a:p>
            <a:pPr algn="ctr">
              <a:lnSpc>
                <a:spcPts val="4340"/>
              </a:lnSpc>
            </a:pPr>
            <a:r>
              <a:rPr lang="en-US" sz="3100">
                <a:solidFill>
                  <a:srgbClr val="FFFFFF"/>
                </a:solidFill>
                <a:latin typeface="IBM Plex Sans Bold"/>
              </a:rPr>
              <a:t>Cooling Systems</a:t>
            </a:r>
          </a:p>
        </p:txBody>
      </p:sp>
      <p:sp>
        <p:nvSpPr>
          <p:cNvPr id="35" name="TextBox 35"/>
          <p:cNvSpPr txBox="1"/>
          <p:nvPr/>
        </p:nvSpPr>
        <p:spPr>
          <a:xfrm>
            <a:off x="4652140" y="962852"/>
            <a:ext cx="4149344" cy="1073785"/>
          </a:xfrm>
          <a:prstGeom prst="rect">
            <a:avLst/>
          </a:prstGeom>
        </p:spPr>
        <p:txBody>
          <a:bodyPr lIns="0" tIns="0" rIns="0" bIns="0" rtlCol="0" anchor="t">
            <a:spAutoFit/>
          </a:bodyPr>
          <a:lstStyle/>
          <a:p>
            <a:pPr algn="ctr">
              <a:lnSpc>
                <a:spcPts val="4340"/>
              </a:lnSpc>
            </a:pPr>
            <a:r>
              <a:rPr lang="en-US" sz="3100">
                <a:solidFill>
                  <a:srgbClr val="FFFFFF"/>
                </a:solidFill>
                <a:latin typeface="IBM Plex Sans Bold"/>
              </a:rPr>
              <a:t> Fire suppression techniques </a:t>
            </a:r>
          </a:p>
        </p:txBody>
      </p:sp>
      <p:sp>
        <p:nvSpPr>
          <p:cNvPr id="36" name="TextBox 36"/>
          <p:cNvSpPr txBox="1"/>
          <p:nvPr/>
        </p:nvSpPr>
        <p:spPr>
          <a:xfrm>
            <a:off x="8801484" y="1002222"/>
            <a:ext cx="4149344" cy="530860"/>
          </a:xfrm>
          <a:prstGeom prst="rect">
            <a:avLst/>
          </a:prstGeom>
        </p:spPr>
        <p:txBody>
          <a:bodyPr lIns="0" tIns="0" rIns="0" bIns="0" rtlCol="0" anchor="t">
            <a:spAutoFit/>
          </a:bodyPr>
          <a:lstStyle/>
          <a:p>
            <a:pPr algn="ctr">
              <a:lnSpc>
                <a:spcPts val="4340"/>
              </a:lnSpc>
            </a:pPr>
            <a:r>
              <a:rPr lang="en-US" sz="3100">
                <a:solidFill>
                  <a:srgbClr val="FFFFFF"/>
                </a:solidFill>
                <a:latin typeface="IBM Plex Sans Bold"/>
              </a:rPr>
              <a:t>Payload capacity</a:t>
            </a:r>
          </a:p>
        </p:txBody>
      </p:sp>
      <p:sp>
        <p:nvSpPr>
          <p:cNvPr id="37" name="TextBox 37"/>
          <p:cNvSpPr txBox="1"/>
          <p:nvPr/>
        </p:nvSpPr>
        <p:spPr>
          <a:xfrm>
            <a:off x="12950828" y="1002222"/>
            <a:ext cx="3881517" cy="1073785"/>
          </a:xfrm>
          <a:prstGeom prst="rect">
            <a:avLst/>
          </a:prstGeom>
        </p:spPr>
        <p:txBody>
          <a:bodyPr lIns="0" tIns="0" rIns="0" bIns="0" rtlCol="0" anchor="t">
            <a:spAutoFit/>
          </a:bodyPr>
          <a:lstStyle/>
          <a:p>
            <a:pPr algn="ctr">
              <a:lnSpc>
                <a:spcPts val="4340"/>
              </a:lnSpc>
            </a:pPr>
            <a:r>
              <a:rPr lang="en-US" sz="3100">
                <a:solidFill>
                  <a:srgbClr val="FFFFFF"/>
                </a:solidFill>
                <a:latin typeface="IBM Plex Sans Bold"/>
              </a:rPr>
              <a:t>Power and energy considerations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1465427" y="3164008"/>
            <a:ext cx="5793873" cy="2929076"/>
            <a:chOff x="0" y="0"/>
            <a:chExt cx="1802633" cy="911316"/>
          </a:xfrm>
        </p:grpSpPr>
        <p:sp>
          <p:nvSpPr>
            <p:cNvPr id="3" name="Freeform 3"/>
            <p:cNvSpPr/>
            <p:nvPr/>
          </p:nvSpPr>
          <p:spPr>
            <a:xfrm>
              <a:off x="0" y="0"/>
              <a:ext cx="1802633" cy="911316"/>
            </a:xfrm>
            <a:custGeom>
              <a:avLst/>
              <a:gdLst/>
              <a:ahLst/>
              <a:cxnLst/>
              <a:rect l="l" t="t" r="r" b="b"/>
              <a:pathLst>
                <a:path w="1802633" h="911316">
                  <a:moveTo>
                    <a:pt x="0" y="0"/>
                  </a:moveTo>
                  <a:lnTo>
                    <a:pt x="1802633" y="0"/>
                  </a:lnTo>
                  <a:lnTo>
                    <a:pt x="1802633" y="911316"/>
                  </a:lnTo>
                  <a:lnTo>
                    <a:pt x="0" y="911316"/>
                  </a:lnTo>
                  <a:close/>
                </a:path>
              </a:pathLst>
            </a:custGeom>
            <a:solidFill>
              <a:srgbClr val="1A1A1A"/>
            </a:solidFill>
          </p:spPr>
        </p:sp>
        <p:sp>
          <p:nvSpPr>
            <p:cNvPr id="4" name="TextBox 4"/>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5" name="Freeform 5"/>
          <p:cNvSpPr/>
          <p:nvPr/>
        </p:nvSpPr>
        <p:spPr>
          <a:xfrm>
            <a:off x="14624628" y="-5852016"/>
            <a:ext cx="12413176" cy="10995516"/>
          </a:xfrm>
          <a:custGeom>
            <a:avLst/>
            <a:gdLst/>
            <a:ahLst/>
            <a:cxnLst/>
            <a:rect l="l" t="t" r="r" b="b"/>
            <a:pathLst>
              <a:path w="12413176" h="10995516">
                <a:moveTo>
                  <a:pt x="0" y="0"/>
                </a:moveTo>
                <a:lnTo>
                  <a:pt x="12413177" y="0"/>
                </a:lnTo>
                <a:lnTo>
                  <a:pt x="12413177" y="10995516"/>
                </a:lnTo>
                <a:lnTo>
                  <a:pt x="0" y="10995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01082" y="1258146"/>
            <a:ext cx="6025007" cy="9028854"/>
          </a:xfrm>
          <a:custGeom>
            <a:avLst/>
            <a:gdLst/>
            <a:ahLst/>
            <a:cxnLst/>
            <a:rect l="l" t="t" r="r" b="b"/>
            <a:pathLst>
              <a:path w="6025007" h="9028854">
                <a:moveTo>
                  <a:pt x="0" y="0"/>
                </a:moveTo>
                <a:lnTo>
                  <a:pt x="6025007" y="0"/>
                </a:lnTo>
                <a:lnTo>
                  <a:pt x="6025007" y="9028854"/>
                </a:lnTo>
                <a:lnTo>
                  <a:pt x="0" y="9028854"/>
                </a:lnTo>
                <a:lnTo>
                  <a:pt x="0" y="0"/>
                </a:lnTo>
                <a:close/>
              </a:path>
            </a:pathLst>
          </a:custGeom>
          <a:blipFill>
            <a:blip r:embed="rId4"/>
            <a:stretch>
              <a:fillRect l="-27986" r="-96798"/>
            </a:stretch>
          </a:blipFill>
        </p:spPr>
      </p:sp>
      <p:sp>
        <p:nvSpPr>
          <p:cNvPr id="7" name="TextBox 7"/>
          <p:cNvSpPr txBox="1"/>
          <p:nvPr/>
        </p:nvSpPr>
        <p:spPr>
          <a:xfrm>
            <a:off x="5985048" y="719984"/>
            <a:ext cx="6690185" cy="990600"/>
          </a:xfrm>
          <a:prstGeom prst="rect">
            <a:avLst/>
          </a:prstGeom>
        </p:spPr>
        <p:txBody>
          <a:bodyPr lIns="0" tIns="0" rIns="0" bIns="0" rtlCol="0" anchor="t">
            <a:spAutoFit/>
          </a:bodyPr>
          <a:lstStyle/>
          <a:p>
            <a:pPr>
              <a:lnSpc>
                <a:spcPts val="7185"/>
              </a:lnSpc>
            </a:pPr>
            <a:r>
              <a:rPr lang="en-US" sz="5988">
                <a:solidFill>
                  <a:srgbClr val="1A1A1A"/>
                </a:solidFill>
                <a:latin typeface="Codec Pro ExtraBold"/>
              </a:rPr>
              <a:t>IMPLEMENTATION</a:t>
            </a:r>
          </a:p>
        </p:txBody>
      </p:sp>
      <p:grpSp>
        <p:nvGrpSpPr>
          <p:cNvPr id="8" name="Group 8"/>
          <p:cNvGrpSpPr/>
          <p:nvPr/>
        </p:nvGrpSpPr>
        <p:grpSpPr>
          <a:xfrm>
            <a:off x="5457423" y="2002082"/>
            <a:ext cx="5680370" cy="3077525"/>
            <a:chOff x="0" y="0"/>
            <a:chExt cx="1767319" cy="957503"/>
          </a:xfrm>
        </p:grpSpPr>
        <p:sp>
          <p:nvSpPr>
            <p:cNvPr id="9" name="Freeform 9"/>
            <p:cNvSpPr/>
            <p:nvPr/>
          </p:nvSpPr>
          <p:spPr>
            <a:xfrm>
              <a:off x="0" y="0"/>
              <a:ext cx="1767319" cy="957503"/>
            </a:xfrm>
            <a:custGeom>
              <a:avLst/>
              <a:gdLst/>
              <a:ahLst/>
              <a:cxnLst/>
              <a:rect l="l" t="t" r="r" b="b"/>
              <a:pathLst>
                <a:path w="1767319" h="957503">
                  <a:moveTo>
                    <a:pt x="0" y="0"/>
                  </a:moveTo>
                  <a:lnTo>
                    <a:pt x="1767319" y="0"/>
                  </a:lnTo>
                  <a:lnTo>
                    <a:pt x="1767319" y="957503"/>
                  </a:lnTo>
                  <a:lnTo>
                    <a:pt x="0" y="957503"/>
                  </a:lnTo>
                  <a:close/>
                </a:path>
              </a:pathLst>
            </a:custGeom>
            <a:solidFill>
              <a:srgbClr val="1A1A1A"/>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1" name="TextBox 11"/>
          <p:cNvSpPr txBox="1"/>
          <p:nvPr/>
        </p:nvSpPr>
        <p:spPr>
          <a:xfrm>
            <a:off x="5601922" y="2325455"/>
            <a:ext cx="5391372" cy="2402205"/>
          </a:xfrm>
          <a:prstGeom prst="rect">
            <a:avLst/>
          </a:prstGeom>
        </p:spPr>
        <p:txBody>
          <a:bodyPr lIns="0" tIns="0" rIns="0" bIns="0" rtlCol="0" anchor="t">
            <a:spAutoFit/>
          </a:bodyPr>
          <a:lstStyle/>
          <a:p>
            <a:pPr algn="ctr">
              <a:lnSpc>
                <a:spcPts val="2730"/>
              </a:lnSpc>
            </a:pPr>
            <a:r>
              <a:rPr lang="en-US" sz="2100">
                <a:solidFill>
                  <a:srgbClr val="FFFFFF"/>
                </a:solidFill>
                <a:latin typeface="IBM Plex Sans"/>
              </a:rPr>
              <a:t>The automatic fire fighter should be mobilised to be able to move towards the fire. The movement will be possible by wheels using DC motor to bring about the movement in the direction of the Fire as fast as it can.</a:t>
            </a:r>
          </a:p>
          <a:p>
            <a:pPr algn="ctr">
              <a:lnSpc>
                <a:spcPts val="2730"/>
              </a:lnSpc>
              <a:spcBef>
                <a:spcPct val="0"/>
              </a:spcBef>
            </a:pPr>
            <a:endParaRPr lang="en-US" sz="2100">
              <a:solidFill>
                <a:srgbClr val="FFFFFF"/>
              </a:solidFill>
              <a:latin typeface="IBM Plex Sans"/>
            </a:endParaRPr>
          </a:p>
        </p:txBody>
      </p:sp>
      <p:sp>
        <p:nvSpPr>
          <p:cNvPr id="12" name="TextBox 12"/>
          <p:cNvSpPr txBox="1"/>
          <p:nvPr/>
        </p:nvSpPr>
        <p:spPr>
          <a:xfrm>
            <a:off x="11768960" y="3756056"/>
            <a:ext cx="5186808" cy="1716405"/>
          </a:xfrm>
          <a:prstGeom prst="rect">
            <a:avLst/>
          </a:prstGeom>
        </p:spPr>
        <p:txBody>
          <a:bodyPr lIns="0" tIns="0" rIns="0" bIns="0" rtlCol="0" anchor="t">
            <a:spAutoFit/>
          </a:bodyPr>
          <a:lstStyle/>
          <a:p>
            <a:pPr marL="0" lvl="0" indent="0" algn="ctr">
              <a:lnSpc>
                <a:spcPts val="2730"/>
              </a:lnSpc>
              <a:spcBef>
                <a:spcPct val="0"/>
              </a:spcBef>
            </a:pPr>
            <a:r>
              <a:rPr lang="en-US" sz="2100" u="none" strike="noStrike">
                <a:solidFill>
                  <a:srgbClr val="FFFFFF"/>
                </a:solidFill>
                <a:latin typeface="IBM Plex Sans"/>
              </a:rPr>
              <a:t>The fire fighting system should be able to detect fires accurately</a:t>
            </a:r>
          </a:p>
          <a:p>
            <a:pPr marL="0" lvl="0" indent="0" algn="ctr">
              <a:lnSpc>
                <a:spcPts val="2730"/>
              </a:lnSpc>
              <a:spcBef>
                <a:spcPct val="0"/>
              </a:spcBef>
            </a:pPr>
            <a:r>
              <a:rPr lang="en-US" sz="2100" u="none" strike="noStrike">
                <a:solidFill>
                  <a:srgbClr val="FFFFFF"/>
                </a:solidFill>
                <a:latin typeface="IBM Plex Sans"/>
              </a:rPr>
              <a:t>and efficiently. For this we use a flame sensor module to detect the fire. The output is then sent to the Arduino board.  </a:t>
            </a:r>
          </a:p>
        </p:txBody>
      </p:sp>
      <p:grpSp>
        <p:nvGrpSpPr>
          <p:cNvPr id="13" name="Group 13"/>
          <p:cNvGrpSpPr/>
          <p:nvPr/>
        </p:nvGrpSpPr>
        <p:grpSpPr>
          <a:xfrm>
            <a:off x="5457423" y="5772573"/>
            <a:ext cx="5680370" cy="3077525"/>
            <a:chOff x="0" y="0"/>
            <a:chExt cx="1767319" cy="957503"/>
          </a:xfrm>
        </p:grpSpPr>
        <p:sp>
          <p:nvSpPr>
            <p:cNvPr id="14" name="Freeform 14"/>
            <p:cNvSpPr/>
            <p:nvPr/>
          </p:nvSpPr>
          <p:spPr>
            <a:xfrm>
              <a:off x="0" y="0"/>
              <a:ext cx="1767319" cy="957503"/>
            </a:xfrm>
            <a:custGeom>
              <a:avLst/>
              <a:gdLst/>
              <a:ahLst/>
              <a:cxnLst/>
              <a:rect l="l" t="t" r="r" b="b"/>
              <a:pathLst>
                <a:path w="1767319" h="957503">
                  <a:moveTo>
                    <a:pt x="0" y="0"/>
                  </a:moveTo>
                  <a:lnTo>
                    <a:pt x="1767319" y="0"/>
                  </a:lnTo>
                  <a:lnTo>
                    <a:pt x="1767319" y="957503"/>
                  </a:lnTo>
                  <a:lnTo>
                    <a:pt x="0" y="957503"/>
                  </a:lnTo>
                  <a:close/>
                </a:path>
              </a:pathLst>
            </a:custGeom>
            <a:solidFill>
              <a:srgbClr val="1A1A1A"/>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11575942" y="7054721"/>
            <a:ext cx="5793873" cy="2929076"/>
            <a:chOff x="0" y="0"/>
            <a:chExt cx="1802633" cy="911316"/>
          </a:xfrm>
        </p:grpSpPr>
        <p:sp>
          <p:nvSpPr>
            <p:cNvPr id="17" name="Freeform 17"/>
            <p:cNvSpPr/>
            <p:nvPr/>
          </p:nvSpPr>
          <p:spPr>
            <a:xfrm>
              <a:off x="0" y="0"/>
              <a:ext cx="1802633" cy="911316"/>
            </a:xfrm>
            <a:custGeom>
              <a:avLst/>
              <a:gdLst/>
              <a:ahLst/>
              <a:cxnLst/>
              <a:rect l="l" t="t" r="r" b="b"/>
              <a:pathLst>
                <a:path w="1802633" h="911316">
                  <a:moveTo>
                    <a:pt x="0" y="0"/>
                  </a:moveTo>
                  <a:lnTo>
                    <a:pt x="1802633" y="0"/>
                  </a:lnTo>
                  <a:lnTo>
                    <a:pt x="1802633" y="911316"/>
                  </a:lnTo>
                  <a:lnTo>
                    <a:pt x="0" y="911316"/>
                  </a:lnTo>
                  <a:close/>
                </a:path>
              </a:pathLst>
            </a:custGeom>
            <a:solidFill>
              <a:srgbClr val="1A1A1A"/>
            </a:solidFill>
          </p:spPr>
        </p:sp>
        <p:sp>
          <p:nvSpPr>
            <p:cNvPr id="18" name="TextBox 18"/>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9" name="TextBox 19"/>
          <p:cNvSpPr txBox="1"/>
          <p:nvPr/>
        </p:nvSpPr>
        <p:spPr>
          <a:xfrm>
            <a:off x="5601922" y="6182231"/>
            <a:ext cx="5266184" cy="1716405"/>
          </a:xfrm>
          <a:prstGeom prst="rect">
            <a:avLst/>
          </a:prstGeom>
        </p:spPr>
        <p:txBody>
          <a:bodyPr lIns="0" tIns="0" rIns="0" bIns="0" rtlCol="0" anchor="t">
            <a:spAutoFit/>
          </a:bodyPr>
          <a:lstStyle/>
          <a:p>
            <a:pPr algn="ctr">
              <a:lnSpc>
                <a:spcPts val="2730"/>
              </a:lnSpc>
              <a:spcBef>
                <a:spcPct val="0"/>
              </a:spcBef>
            </a:pPr>
            <a:r>
              <a:rPr lang="en-US" sz="2100">
                <a:solidFill>
                  <a:srgbClr val="FFFFFF"/>
                </a:solidFill>
                <a:latin typeface="IBM Plex Sans"/>
              </a:rPr>
              <a:t>we use a water container to store the water and a nozzle and pipe to spray the water using a submersible dc pump. we use a servo motor to adjust the direction of nozzle. </a:t>
            </a:r>
          </a:p>
        </p:txBody>
      </p:sp>
      <p:sp>
        <p:nvSpPr>
          <p:cNvPr id="20" name="TextBox 20"/>
          <p:cNvSpPr txBox="1"/>
          <p:nvPr/>
        </p:nvSpPr>
        <p:spPr>
          <a:xfrm>
            <a:off x="11768960" y="7681937"/>
            <a:ext cx="5490340" cy="1373505"/>
          </a:xfrm>
          <a:prstGeom prst="rect">
            <a:avLst/>
          </a:prstGeom>
        </p:spPr>
        <p:txBody>
          <a:bodyPr lIns="0" tIns="0" rIns="0" bIns="0" rtlCol="0" anchor="t">
            <a:spAutoFit/>
          </a:bodyPr>
          <a:lstStyle/>
          <a:p>
            <a:pPr algn="ctr">
              <a:lnSpc>
                <a:spcPts val="2730"/>
              </a:lnSpc>
              <a:spcBef>
                <a:spcPct val="0"/>
              </a:spcBef>
            </a:pPr>
            <a:r>
              <a:rPr lang="en-US" sz="2100">
                <a:solidFill>
                  <a:srgbClr val="FFFFFF"/>
                </a:solidFill>
                <a:latin typeface="IBM Plex Sans"/>
              </a:rPr>
              <a:t>we use an arduino board to connect and control all these components and combine the data to move towards and put out fires efficiently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2611926" y="1647825"/>
            <a:ext cx="12318545" cy="8166509"/>
          </a:xfrm>
          <a:custGeom>
            <a:avLst/>
            <a:gdLst/>
            <a:ahLst/>
            <a:cxnLst/>
            <a:rect l="l" t="t" r="r" b="b"/>
            <a:pathLst>
              <a:path w="12318545" h="8166509">
                <a:moveTo>
                  <a:pt x="0" y="0"/>
                </a:moveTo>
                <a:lnTo>
                  <a:pt x="12318545" y="0"/>
                </a:lnTo>
                <a:lnTo>
                  <a:pt x="12318545" y="8166509"/>
                </a:lnTo>
                <a:lnTo>
                  <a:pt x="0" y="8166509"/>
                </a:lnTo>
                <a:lnTo>
                  <a:pt x="0" y="0"/>
                </a:lnTo>
                <a:close/>
              </a:path>
            </a:pathLst>
          </a:custGeom>
          <a:blipFill>
            <a:blip r:embed="rId2"/>
            <a:stretch>
              <a:fillRect t="-6264" b="-6264"/>
            </a:stretch>
          </a:blipFill>
        </p:spPr>
      </p:sp>
      <p:sp>
        <p:nvSpPr>
          <p:cNvPr id="3" name="TextBox 3"/>
          <p:cNvSpPr txBox="1"/>
          <p:nvPr/>
        </p:nvSpPr>
        <p:spPr>
          <a:xfrm>
            <a:off x="4035758" y="409575"/>
            <a:ext cx="9470880" cy="1238250"/>
          </a:xfrm>
          <a:prstGeom prst="rect">
            <a:avLst/>
          </a:prstGeom>
        </p:spPr>
        <p:txBody>
          <a:bodyPr lIns="0" tIns="0" rIns="0" bIns="0" rtlCol="0" anchor="t">
            <a:spAutoFit/>
          </a:bodyPr>
          <a:lstStyle/>
          <a:p>
            <a:pPr marL="0" lvl="0" indent="0" algn="ctr">
              <a:lnSpc>
                <a:spcPts val="9777"/>
              </a:lnSpc>
              <a:spcBef>
                <a:spcPct val="0"/>
              </a:spcBef>
            </a:pPr>
            <a:r>
              <a:rPr lang="en-US" sz="8147">
                <a:solidFill>
                  <a:srgbClr val="000000"/>
                </a:solidFill>
                <a:latin typeface="IBM Plex Sans Bold"/>
              </a:rPr>
              <a:t>CIRCUIT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9327" y="2063656"/>
            <a:ext cx="2464054" cy="2166337"/>
            <a:chOff x="0" y="-242055"/>
            <a:chExt cx="989506" cy="869950"/>
          </a:xfrm>
        </p:grpSpPr>
        <p:sp>
          <p:nvSpPr>
            <p:cNvPr id="3" name="Freeform 3"/>
            <p:cNvSpPr/>
            <p:nvPr/>
          </p:nvSpPr>
          <p:spPr>
            <a:xfrm>
              <a:off x="0" y="0"/>
              <a:ext cx="989506" cy="402694"/>
            </a:xfrm>
            <a:custGeom>
              <a:avLst/>
              <a:gdLst/>
              <a:ahLst/>
              <a:cxnLst/>
              <a:rect l="l" t="t" r="r" b="b"/>
              <a:pathLst>
                <a:path w="989506" h="402694">
                  <a:moveTo>
                    <a:pt x="125678" y="0"/>
                  </a:moveTo>
                  <a:lnTo>
                    <a:pt x="863828" y="0"/>
                  </a:lnTo>
                  <a:cubicBezTo>
                    <a:pt x="933238" y="0"/>
                    <a:pt x="989506" y="56268"/>
                    <a:pt x="989506" y="125678"/>
                  </a:cubicBezTo>
                  <a:lnTo>
                    <a:pt x="989506" y="277016"/>
                  </a:lnTo>
                  <a:cubicBezTo>
                    <a:pt x="989506" y="346426"/>
                    <a:pt x="933238" y="402694"/>
                    <a:pt x="863828" y="402694"/>
                  </a:cubicBezTo>
                  <a:lnTo>
                    <a:pt x="125678" y="402694"/>
                  </a:lnTo>
                  <a:cubicBezTo>
                    <a:pt x="56268" y="402694"/>
                    <a:pt x="0" y="346426"/>
                    <a:pt x="0" y="277016"/>
                  </a:cubicBezTo>
                  <a:lnTo>
                    <a:pt x="0" y="125678"/>
                  </a:lnTo>
                  <a:cubicBezTo>
                    <a:pt x="0" y="56268"/>
                    <a:pt x="56268" y="0"/>
                    <a:pt x="125678" y="0"/>
                  </a:cubicBezTo>
                  <a:close/>
                </a:path>
              </a:pathLst>
            </a:custGeom>
            <a:solidFill>
              <a:srgbClr val="FF007E"/>
            </a:solidFill>
          </p:spPr>
        </p:sp>
        <p:sp>
          <p:nvSpPr>
            <p:cNvPr id="4" name="TextBox 4"/>
            <p:cNvSpPr txBox="1"/>
            <p:nvPr/>
          </p:nvSpPr>
          <p:spPr>
            <a:xfrm>
              <a:off x="88353" y="-242055"/>
              <a:ext cx="812800" cy="869950"/>
            </a:xfrm>
            <a:prstGeom prst="rect">
              <a:avLst/>
            </a:prstGeom>
          </p:spPr>
          <p:txBody>
            <a:bodyPr lIns="50800" tIns="50800" rIns="50800" bIns="50800" rtlCol="0" anchor="ctr"/>
            <a:lstStyle/>
            <a:p>
              <a:pPr algn="ctr">
                <a:lnSpc>
                  <a:spcPts val="4200"/>
                </a:lnSpc>
              </a:pPr>
              <a:r>
                <a:rPr lang="en-US" sz="3000" dirty="0">
                  <a:solidFill>
                    <a:srgbClr val="F8F8F8"/>
                  </a:solidFill>
                  <a:latin typeface="IBM Plex Sans Bold"/>
                </a:rPr>
                <a:t>1 week</a:t>
              </a:r>
            </a:p>
          </p:txBody>
        </p:sp>
      </p:grpSp>
      <p:grpSp>
        <p:nvGrpSpPr>
          <p:cNvPr id="5" name="Group 5"/>
          <p:cNvGrpSpPr/>
          <p:nvPr/>
        </p:nvGrpSpPr>
        <p:grpSpPr>
          <a:xfrm>
            <a:off x="9420046" y="2084641"/>
            <a:ext cx="2451560" cy="2166337"/>
            <a:chOff x="0" y="-233628"/>
            <a:chExt cx="984489" cy="869950"/>
          </a:xfrm>
        </p:grpSpPr>
        <p:sp>
          <p:nvSpPr>
            <p:cNvPr id="6" name="Freeform 6"/>
            <p:cNvSpPr/>
            <p:nvPr/>
          </p:nvSpPr>
          <p:spPr>
            <a:xfrm>
              <a:off x="0" y="0"/>
              <a:ext cx="984489" cy="402694"/>
            </a:xfrm>
            <a:custGeom>
              <a:avLst/>
              <a:gdLst/>
              <a:ahLst/>
              <a:cxnLst/>
              <a:rect l="l" t="t" r="r" b="b"/>
              <a:pathLst>
                <a:path w="984489" h="402694">
                  <a:moveTo>
                    <a:pt x="126318" y="0"/>
                  </a:moveTo>
                  <a:lnTo>
                    <a:pt x="858170" y="0"/>
                  </a:lnTo>
                  <a:cubicBezTo>
                    <a:pt x="891672" y="0"/>
                    <a:pt x="923802" y="13308"/>
                    <a:pt x="947491" y="36998"/>
                  </a:cubicBezTo>
                  <a:cubicBezTo>
                    <a:pt x="971180" y="60687"/>
                    <a:pt x="984489" y="92817"/>
                    <a:pt x="984489" y="126318"/>
                  </a:cubicBezTo>
                  <a:lnTo>
                    <a:pt x="984489" y="276376"/>
                  </a:lnTo>
                  <a:cubicBezTo>
                    <a:pt x="984489" y="309877"/>
                    <a:pt x="971180" y="342007"/>
                    <a:pt x="947491" y="365696"/>
                  </a:cubicBezTo>
                  <a:cubicBezTo>
                    <a:pt x="923802" y="389386"/>
                    <a:pt x="891672" y="402694"/>
                    <a:pt x="858170" y="402694"/>
                  </a:cubicBezTo>
                  <a:lnTo>
                    <a:pt x="126318" y="402694"/>
                  </a:lnTo>
                  <a:cubicBezTo>
                    <a:pt x="92817" y="402694"/>
                    <a:pt x="60687" y="389386"/>
                    <a:pt x="36998" y="365696"/>
                  </a:cubicBezTo>
                  <a:cubicBezTo>
                    <a:pt x="13308" y="342007"/>
                    <a:pt x="0" y="309877"/>
                    <a:pt x="0" y="276376"/>
                  </a:cubicBezTo>
                  <a:lnTo>
                    <a:pt x="0" y="126318"/>
                  </a:lnTo>
                  <a:cubicBezTo>
                    <a:pt x="0" y="92817"/>
                    <a:pt x="13308" y="60687"/>
                    <a:pt x="36998" y="36998"/>
                  </a:cubicBezTo>
                  <a:cubicBezTo>
                    <a:pt x="60687" y="13308"/>
                    <a:pt x="92817" y="0"/>
                    <a:pt x="126318" y="0"/>
                  </a:cubicBezTo>
                  <a:close/>
                </a:path>
              </a:pathLst>
            </a:custGeom>
            <a:solidFill>
              <a:srgbClr val="2667FF"/>
            </a:solidFill>
          </p:spPr>
        </p:sp>
        <p:sp>
          <p:nvSpPr>
            <p:cNvPr id="7" name="TextBox 7"/>
            <p:cNvSpPr txBox="1"/>
            <p:nvPr/>
          </p:nvSpPr>
          <p:spPr>
            <a:xfrm>
              <a:off x="85947" y="-233628"/>
              <a:ext cx="812800" cy="869950"/>
            </a:xfrm>
            <a:prstGeom prst="rect">
              <a:avLst/>
            </a:prstGeom>
          </p:spPr>
          <p:txBody>
            <a:bodyPr lIns="50800" tIns="50800" rIns="50800" bIns="50800" rtlCol="0" anchor="ctr"/>
            <a:lstStyle/>
            <a:p>
              <a:pPr algn="ctr">
                <a:lnSpc>
                  <a:spcPts val="4200"/>
                </a:lnSpc>
              </a:pPr>
              <a:r>
                <a:rPr lang="en-US" sz="3000" dirty="0">
                  <a:solidFill>
                    <a:srgbClr val="F8F8F8"/>
                  </a:solidFill>
                  <a:latin typeface="IBM Plex Sans Bold"/>
                </a:rPr>
                <a:t>2 week</a:t>
              </a:r>
            </a:p>
          </p:txBody>
        </p:sp>
      </p:grpSp>
      <p:grpSp>
        <p:nvGrpSpPr>
          <p:cNvPr id="8" name="Group 8"/>
          <p:cNvGrpSpPr/>
          <p:nvPr/>
        </p:nvGrpSpPr>
        <p:grpSpPr>
          <a:xfrm>
            <a:off x="14814627" y="2063656"/>
            <a:ext cx="2444673" cy="2166337"/>
            <a:chOff x="0" y="-242055"/>
            <a:chExt cx="981723" cy="869950"/>
          </a:xfrm>
        </p:grpSpPr>
        <p:sp>
          <p:nvSpPr>
            <p:cNvPr id="9" name="Freeform 9"/>
            <p:cNvSpPr/>
            <p:nvPr/>
          </p:nvSpPr>
          <p:spPr>
            <a:xfrm>
              <a:off x="0" y="0"/>
              <a:ext cx="981723" cy="404581"/>
            </a:xfrm>
            <a:custGeom>
              <a:avLst/>
              <a:gdLst/>
              <a:ahLst/>
              <a:cxnLst/>
              <a:rect l="l" t="t" r="r" b="b"/>
              <a:pathLst>
                <a:path w="981723" h="404581">
                  <a:moveTo>
                    <a:pt x="126674" y="0"/>
                  </a:moveTo>
                  <a:lnTo>
                    <a:pt x="855049" y="0"/>
                  </a:lnTo>
                  <a:cubicBezTo>
                    <a:pt x="925009" y="0"/>
                    <a:pt x="981723" y="56714"/>
                    <a:pt x="981723" y="126674"/>
                  </a:cubicBezTo>
                  <a:lnTo>
                    <a:pt x="981723" y="277907"/>
                  </a:lnTo>
                  <a:cubicBezTo>
                    <a:pt x="981723" y="311503"/>
                    <a:pt x="968377" y="343723"/>
                    <a:pt x="944621" y="367479"/>
                  </a:cubicBezTo>
                  <a:cubicBezTo>
                    <a:pt x="920865" y="391235"/>
                    <a:pt x="888645" y="404581"/>
                    <a:pt x="855049" y="404581"/>
                  </a:cubicBezTo>
                  <a:lnTo>
                    <a:pt x="126674" y="404581"/>
                  </a:lnTo>
                  <a:cubicBezTo>
                    <a:pt x="93078" y="404581"/>
                    <a:pt x="60858" y="391235"/>
                    <a:pt x="37102" y="367479"/>
                  </a:cubicBezTo>
                  <a:cubicBezTo>
                    <a:pt x="13346" y="343723"/>
                    <a:pt x="0" y="311503"/>
                    <a:pt x="0" y="277907"/>
                  </a:cubicBezTo>
                  <a:lnTo>
                    <a:pt x="0" y="126674"/>
                  </a:lnTo>
                  <a:cubicBezTo>
                    <a:pt x="0" y="93078"/>
                    <a:pt x="13346" y="60858"/>
                    <a:pt x="37102" y="37102"/>
                  </a:cubicBezTo>
                  <a:cubicBezTo>
                    <a:pt x="60858" y="13346"/>
                    <a:pt x="93078" y="0"/>
                    <a:pt x="126674" y="0"/>
                  </a:cubicBezTo>
                  <a:close/>
                </a:path>
              </a:pathLst>
            </a:custGeom>
            <a:solidFill>
              <a:srgbClr val="2667FF"/>
            </a:solidFill>
          </p:spPr>
        </p:sp>
        <p:sp>
          <p:nvSpPr>
            <p:cNvPr id="10" name="TextBox 10"/>
            <p:cNvSpPr txBox="1"/>
            <p:nvPr/>
          </p:nvSpPr>
          <p:spPr>
            <a:xfrm>
              <a:off x="85247" y="-242055"/>
              <a:ext cx="812800" cy="869950"/>
            </a:xfrm>
            <a:prstGeom prst="rect">
              <a:avLst/>
            </a:prstGeom>
          </p:spPr>
          <p:txBody>
            <a:bodyPr lIns="50800" tIns="50800" rIns="50800" bIns="50800" rtlCol="0" anchor="ctr"/>
            <a:lstStyle/>
            <a:p>
              <a:pPr algn="ctr">
                <a:lnSpc>
                  <a:spcPts val="4200"/>
                </a:lnSpc>
              </a:pPr>
              <a:r>
                <a:rPr lang="en-US" sz="3000" dirty="0">
                  <a:solidFill>
                    <a:srgbClr val="F8F8F8"/>
                  </a:solidFill>
                  <a:latin typeface="IBM Plex Sans Bold"/>
                </a:rPr>
                <a:t>4 days</a:t>
              </a:r>
            </a:p>
          </p:txBody>
        </p:sp>
      </p:grpSp>
      <p:grpSp>
        <p:nvGrpSpPr>
          <p:cNvPr id="11" name="Group 11"/>
          <p:cNvGrpSpPr/>
          <p:nvPr/>
        </p:nvGrpSpPr>
        <p:grpSpPr>
          <a:xfrm>
            <a:off x="12128781" y="2063656"/>
            <a:ext cx="2441515" cy="2166337"/>
            <a:chOff x="0" y="-242055"/>
            <a:chExt cx="980455" cy="869950"/>
          </a:xfrm>
        </p:grpSpPr>
        <p:sp>
          <p:nvSpPr>
            <p:cNvPr id="12" name="Freeform 12"/>
            <p:cNvSpPr/>
            <p:nvPr/>
          </p:nvSpPr>
          <p:spPr>
            <a:xfrm>
              <a:off x="0" y="0"/>
              <a:ext cx="980455" cy="403219"/>
            </a:xfrm>
            <a:custGeom>
              <a:avLst/>
              <a:gdLst/>
              <a:ahLst/>
              <a:cxnLst/>
              <a:rect l="l" t="t" r="r" b="b"/>
              <a:pathLst>
                <a:path w="980455" h="403219">
                  <a:moveTo>
                    <a:pt x="126838" y="0"/>
                  </a:moveTo>
                  <a:lnTo>
                    <a:pt x="853617" y="0"/>
                  </a:lnTo>
                  <a:cubicBezTo>
                    <a:pt x="887256" y="0"/>
                    <a:pt x="919518" y="13363"/>
                    <a:pt x="943305" y="37150"/>
                  </a:cubicBezTo>
                  <a:cubicBezTo>
                    <a:pt x="967091" y="60937"/>
                    <a:pt x="980455" y="93198"/>
                    <a:pt x="980455" y="126838"/>
                  </a:cubicBezTo>
                  <a:lnTo>
                    <a:pt x="980455" y="276381"/>
                  </a:lnTo>
                  <a:cubicBezTo>
                    <a:pt x="980455" y="346431"/>
                    <a:pt x="923667" y="403219"/>
                    <a:pt x="853617" y="403219"/>
                  </a:cubicBezTo>
                  <a:lnTo>
                    <a:pt x="126838" y="403219"/>
                  </a:lnTo>
                  <a:cubicBezTo>
                    <a:pt x="56787" y="403219"/>
                    <a:pt x="0" y="346431"/>
                    <a:pt x="0" y="276381"/>
                  </a:cubicBezTo>
                  <a:lnTo>
                    <a:pt x="0" y="126838"/>
                  </a:lnTo>
                  <a:cubicBezTo>
                    <a:pt x="0" y="56787"/>
                    <a:pt x="56787" y="0"/>
                    <a:pt x="126838" y="0"/>
                  </a:cubicBezTo>
                  <a:close/>
                </a:path>
              </a:pathLst>
            </a:custGeom>
            <a:solidFill>
              <a:srgbClr val="FF007E"/>
            </a:solidFill>
          </p:spPr>
        </p:sp>
        <p:sp>
          <p:nvSpPr>
            <p:cNvPr id="13" name="TextBox 13"/>
            <p:cNvSpPr txBox="1"/>
            <p:nvPr/>
          </p:nvSpPr>
          <p:spPr>
            <a:xfrm>
              <a:off x="86245" y="-242055"/>
              <a:ext cx="812800" cy="869950"/>
            </a:xfrm>
            <a:prstGeom prst="rect">
              <a:avLst/>
            </a:prstGeom>
          </p:spPr>
          <p:txBody>
            <a:bodyPr lIns="50800" tIns="50800" rIns="50800" bIns="50800" rtlCol="0" anchor="ctr"/>
            <a:lstStyle/>
            <a:p>
              <a:pPr algn="ctr">
                <a:lnSpc>
                  <a:spcPts val="4200"/>
                </a:lnSpc>
              </a:pPr>
              <a:r>
                <a:rPr lang="en-US" sz="3000">
                  <a:solidFill>
                    <a:srgbClr val="F8F8F8"/>
                  </a:solidFill>
                  <a:latin typeface="IBM Plex Sans Bold"/>
                </a:rPr>
                <a:t>1 week</a:t>
              </a:r>
            </a:p>
          </p:txBody>
        </p:sp>
      </p:grpSp>
      <p:sp>
        <p:nvSpPr>
          <p:cNvPr id="14" name="AutoShape 14"/>
          <p:cNvSpPr/>
          <p:nvPr/>
        </p:nvSpPr>
        <p:spPr>
          <a:xfrm>
            <a:off x="7931354" y="3669201"/>
            <a:ext cx="1697" cy="2977061"/>
          </a:xfrm>
          <a:prstGeom prst="line">
            <a:avLst/>
          </a:prstGeom>
          <a:ln w="9525" cap="flat">
            <a:solidFill>
              <a:srgbClr val="01003B"/>
            </a:solidFill>
            <a:prstDash val="solid"/>
            <a:headEnd type="none" w="sm" len="sm"/>
            <a:tailEnd type="none" w="sm" len="sm"/>
          </a:ln>
        </p:spPr>
      </p:sp>
      <p:sp>
        <p:nvSpPr>
          <p:cNvPr id="15" name="AutoShape 15"/>
          <p:cNvSpPr/>
          <p:nvPr/>
        </p:nvSpPr>
        <p:spPr>
          <a:xfrm flipH="1">
            <a:off x="10642527" y="3669201"/>
            <a:ext cx="3299" cy="2977067"/>
          </a:xfrm>
          <a:prstGeom prst="line">
            <a:avLst/>
          </a:prstGeom>
          <a:ln w="9525" cap="flat">
            <a:solidFill>
              <a:srgbClr val="01003B"/>
            </a:solidFill>
            <a:prstDash val="solid"/>
            <a:headEnd type="none" w="sm" len="sm"/>
            <a:tailEnd type="none" w="sm" len="sm"/>
          </a:ln>
        </p:spPr>
      </p:sp>
      <p:sp>
        <p:nvSpPr>
          <p:cNvPr id="16" name="AutoShape 16"/>
          <p:cNvSpPr/>
          <p:nvPr/>
        </p:nvSpPr>
        <p:spPr>
          <a:xfrm>
            <a:off x="13349539" y="3670508"/>
            <a:ext cx="9525" cy="2975755"/>
          </a:xfrm>
          <a:prstGeom prst="line">
            <a:avLst/>
          </a:prstGeom>
          <a:ln w="9525" cap="flat">
            <a:solidFill>
              <a:srgbClr val="01003B"/>
            </a:solidFill>
            <a:prstDash val="solid"/>
            <a:headEnd type="none" w="sm" len="sm"/>
            <a:tailEnd type="none" w="sm" len="sm"/>
          </a:ln>
        </p:spPr>
      </p:sp>
      <p:sp>
        <p:nvSpPr>
          <p:cNvPr id="17" name="TextBox 17"/>
          <p:cNvSpPr txBox="1"/>
          <p:nvPr/>
        </p:nvSpPr>
        <p:spPr>
          <a:xfrm>
            <a:off x="6846245" y="6598638"/>
            <a:ext cx="2173612" cy="1243965"/>
          </a:xfrm>
          <a:prstGeom prst="rect">
            <a:avLst/>
          </a:prstGeom>
        </p:spPr>
        <p:txBody>
          <a:bodyPr lIns="0" tIns="0" rIns="0" bIns="0" rtlCol="0" anchor="t">
            <a:spAutoFit/>
          </a:bodyPr>
          <a:lstStyle/>
          <a:p>
            <a:pPr algn="ctr">
              <a:lnSpc>
                <a:spcPts val="3359"/>
              </a:lnSpc>
            </a:pPr>
            <a:r>
              <a:rPr lang="en-US" sz="2400">
                <a:solidFill>
                  <a:srgbClr val="01003B"/>
                </a:solidFill>
                <a:latin typeface="IBM Plex Sans"/>
              </a:rPr>
              <a:t>Research and Concept Development </a:t>
            </a:r>
          </a:p>
        </p:txBody>
      </p:sp>
      <p:sp>
        <p:nvSpPr>
          <p:cNvPr id="18" name="TextBox 18"/>
          <p:cNvSpPr txBox="1"/>
          <p:nvPr/>
        </p:nvSpPr>
        <p:spPr>
          <a:xfrm>
            <a:off x="9555721" y="6598643"/>
            <a:ext cx="2173612" cy="1663065"/>
          </a:xfrm>
          <a:prstGeom prst="rect">
            <a:avLst/>
          </a:prstGeom>
        </p:spPr>
        <p:txBody>
          <a:bodyPr lIns="0" tIns="0" rIns="0" bIns="0" rtlCol="0" anchor="t">
            <a:spAutoFit/>
          </a:bodyPr>
          <a:lstStyle/>
          <a:p>
            <a:pPr algn="ctr">
              <a:lnSpc>
                <a:spcPts val="3359"/>
              </a:lnSpc>
            </a:pPr>
            <a:r>
              <a:rPr lang="en-US" sz="2400">
                <a:solidFill>
                  <a:srgbClr val="01003B"/>
                </a:solidFill>
                <a:latin typeface="IBM Plex Sans"/>
              </a:rPr>
              <a:t>Design,</a:t>
            </a:r>
          </a:p>
          <a:p>
            <a:pPr algn="ctr">
              <a:lnSpc>
                <a:spcPts val="3359"/>
              </a:lnSpc>
            </a:pPr>
            <a:r>
              <a:rPr lang="en-US" sz="2400">
                <a:solidFill>
                  <a:srgbClr val="01003B"/>
                </a:solidFill>
                <a:latin typeface="IBM Plex Sans"/>
              </a:rPr>
              <a:t>Hardware Assembly and Integration</a:t>
            </a:r>
          </a:p>
        </p:txBody>
      </p:sp>
      <p:sp>
        <p:nvSpPr>
          <p:cNvPr id="19" name="TextBox 19"/>
          <p:cNvSpPr txBox="1"/>
          <p:nvPr/>
        </p:nvSpPr>
        <p:spPr>
          <a:xfrm>
            <a:off x="12272257" y="6598638"/>
            <a:ext cx="2173612" cy="824865"/>
          </a:xfrm>
          <a:prstGeom prst="rect">
            <a:avLst/>
          </a:prstGeom>
        </p:spPr>
        <p:txBody>
          <a:bodyPr lIns="0" tIns="0" rIns="0" bIns="0" rtlCol="0" anchor="t">
            <a:spAutoFit/>
          </a:bodyPr>
          <a:lstStyle/>
          <a:p>
            <a:pPr algn="ctr">
              <a:lnSpc>
                <a:spcPts val="3359"/>
              </a:lnSpc>
            </a:pPr>
            <a:r>
              <a:rPr lang="en-US" sz="2400">
                <a:solidFill>
                  <a:srgbClr val="01003B"/>
                </a:solidFill>
                <a:latin typeface="IBM Plex Sans"/>
              </a:rPr>
              <a:t>Software Development </a:t>
            </a:r>
          </a:p>
        </p:txBody>
      </p:sp>
      <p:sp>
        <p:nvSpPr>
          <p:cNvPr id="20" name="TextBox 20"/>
          <p:cNvSpPr txBox="1"/>
          <p:nvPr/>
        </p:nvSpPr>
        <p:spPr>
          <a:xfrm>
            <a:off x="14958819" y="6598638"/>
            <a:ext cx="2173612" cy="1243965"/>
          </a:xfrm>
          <a:prstGeom prst="rect">
            <a:avLst/>
          </a:prstGeom>
        </p:spPr>
        <p:txBody>
          <a:bodyPr lIns="0" tIns="0" rIns="0" bIns="0" rtlCol="0" anchor="t">
            <a:spAutoFit/>
          </a:bodyPr>
          <a:lstStyle/>
          <a:p>
            <a:pPr algn="ctr">
              <a:lnSpc>
                <a:spcPts val="3359"/>
              </a:lnSpc>
            </a:pPr>
            <a:r>
              <a:rPr lang="en-US" sz="2400">
                <a:solidFill>
                  <a:srgbClr val="01003B"/>
                </a:solidFill>
                <a:latin typeface="IBM Plex Sans"/>
              </a:rPr>
              <a:t>Testing, Finalization and Documentation </a:t>
            </a:r>
          </a:p>
        </p:txBody>
      </p:sp>
      <p:sp>
        <p:nvSpPr>
          <p:cNvPr id="21" name="AutoShape 21"/>
          <p:cNvSpPr/>
          <p:nvPr/>
        </p:nvSpPr>
        <p:spPr>
          <a:xfrm>
            <a:off x="16036963" y="3673900"/>
            <a:ext cx="7210" cy="2972362"/>
          </a:xfrm>
          <a:prstGeom prst="line">
            <a:avLst/>
          </a:prstGeom>
          <a:ln w="9525" cap="flat">
            <a:solidFill>
              <a:srgbClr val="01003B"/>
            </a:solidFill>
            <a:prstDash val="solid"/>
            <a:headEnd type="none" w="sm" len="sm"/>
            <a:tailEnd type="none" w="sm" len="sm"/>
          </a:ln>
        </p:spPr>
      </p:sp>
      <p:grpSp>
        <p:nvGrpSpPr>
          <p:cNvPr id="22" name="Group 22"/>
          <p:cNvGrpSpPr/>
          <p:nvPr/>
        </p:nvGrpSpPr>
        <p:grpSpPr>
          <a:xfrm>
            <a:off x="1028700" y="1580951"/>
            <a:ext cx="4704790" cy="6481931"/>
            <a:chOff x="0" y="0"/>
            <a:chExt cx="6273053" cy="8642575"/>
          </a:xfrm>
        </p:grpSpPr>
        <p:sp>
          <p:nvSpPr>
            <p:cNvPr id="23" name="TextBox 23"/>
            <p:cNvSpPr txBox="1"/>
            <p:nvPr/>
          </p:nvSpPr>
          <p:spPr>
            <a:xfrm>
              <a:off x="0" y="-9525"/>
              <a:ext cx="6273053" cy="2854237"/>
            </a:xfrm>
            <a:prstGeom prst="rect">
              <a:avLst/>
            </a:prstGeom>
          </p:spPr>
          <p:txBody>
            <a:bodyPr lIns="0" tIns="0" rIns="0" bIns="0" rtlCol="0" anchor="t">
              <a:spAutoFit/>
            </a:bodyPr>
            <a:lstStyle/>
            <a:p>
              <a:pPr>
                <a:lnSpc>
                  <a:spcPts val="8400"/>
                </a:lnSpc>
              </a:pPr>
              <a:r>
                <a:rPr lang="en-US" sz="7000">
                  <a:solidFill>
                    <a:srgbClr val="01003B"/>
                  </a:solidFill>
                  <a:latin typeface="Be Vietnam Bold"/>
                </a:rPr>
                <a:t>Proposed Timeline</a:t>
              </a:r>
            </a:p>
          </p:txBody>
        </p:sp>
        <p:sp>
          <p:nvSpPr>
            <p:cNvPr id="24" name="TextBox 24"/>
            <p:cNvSpPr txBox="1"/>
            <p:nvPr/>
          </p:nvSpPr>
          <p:spPr>
            <a:xfrm>
              <a:off x="0" y="3397052"/>
              <a:ext cx="5679936" cy="5245523"/>
            </a:xfrm>
            <a:prstGeom prst="rect">
              <a:avLst/>
            </a:prstGeom>
          </p:spPr>
          <p:txBody>
            <a:bodyPr lIns="0" tIns="0" rIns="0" bIns="0" rtlCol="0" anchor="t">
              <a:spAutoFit/>
            </a:bodyPr>
            <a:lstStyle/>
            <a:p>
              <a:pPr>
                <a:lnSpc>
                  <a:spcPts val="3920"/>
                </a:lnSpc>
              </a:pPr>
              <a:r>
                <a:rPr lang="en-US" sz="2800">
                  <a:solidFill>
                    <a:srgbClr val="01003B"/>
                  </a:solidFill>
                  <a:latin typeface="IBM Plex Sans"/>
                </a:rPr>
                <a:t>Developing an automatic fire-fighting robot involves several stages of planning, design, development, and testing. Here's a general timeline that can serve as a reference:</a:t>
              </a:r>
            </a:p>
            <a:p>
              <a:pPr algn="l">
                <a:lnSpc>
                  <a:spcPts val="3920"/>
                </a:lnSpc>
              </a:pPr>
              <a:endParaRPr lang="en-US" sz="2800">
                <a:solidFill>
                  <a:srgbClr val="01003B"/>
                </a:solidFill>
                <a:latin typeface="IBM Plex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3424990"/>
            <a:ext cx="18288000" cy="7359879"/>
          </a:xfrm>
          <a:custGeom>
            <a:avLst/>
            <a:gdLst/>
            <a:ahLst/>
            <a:cxnLst/>
            <a:rect l="l" t="t" r="r" b="b"/>
            <a:pathLst>
              <a:path w="18288000" h="7359879">
                <a:moveTo>
                  <a:pt x="0" y="0"/>
                </a:moveTo>
                <a:lnTo>
                  <a:pt x="18288000" y="0"/>
                </a:lnTo>
                <a:lnTo>
                  <a:pt x="18288000" y="7359879"/>
                </a:lnTo>
                <a:lnTo>
                  <a:pt x="0" y="7359879"/>
                </a:lnTo>
                <a:lnTo>
                  <a:pt x="0" y="0"/>
                </a:lnTo>
                <a:close/>
              </a:path>
            </a:pathLst>
          </a:custGeom>
          <a:blipFill>
            <a:blip r:embed="rId2"/>
            <a:stretch>
              <a:fillRect t="-31931" b="-33723"/>
            </a:stretch>
          </a:blipFill>
        </p:spPr>
      </p:sp>
      <p:sp>
        <p:nvSpPr>
          <p:cNvPr id="3" name="TextBox 3"/>
          <p:cNvSpPr txBox="1"/>
          <p:nvPr/>
        </p:nvSpPr>
        <p:spPr>
          <a:xfrm>
            <a:off x="5006878" y="962144"/>
            <a:ext cx="8274244" cy="1572571"/>
          </a:xfrm>
          <a:prstGeom prst="rect">
            <a:avLst/>
          </a:prstGeom>
        </p:spPr>
        <p:txBody>
          <a:bodyPr lIns="0" tIns="0" rIns="0" bIns="0" rtlCol="0" anchor="t">
            <a:spAutoFit/>
          </a:bodyPr>
          <a:lstStyle/>
          <a:p>
            <a:pPr algn="ctr">
              <a:lnSpc>
                <a:spcPts val="11359"/>
              </a:lnSpc>
            </a:pPr>
            <a:r>
              <a:rPr lang="en-US" sz="9466">
                <a:solidFill>
                  <a:srgbClr val="FFFFFF"/>
                </a:solidFill>
                <a:latin typeface="Codec Pro ExtraBold"/>
              </a:rPr>
              <a:t>AGENDA</a:t>
            </a:r>
          </a:p>
        </p:txBody>
      </p:sp>
      <p:sp>
        <p:nvSpPr>
          <p:cNvPr id="4" name="TextBox 4"/>
          <p:cNvSpPr txBox="1"/>
          <p:nvPr/>
        </p:nvSpPr>
        <p:spPr>
          <a:xfrm>
            <a:off x="3306203" y="419206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5" name="TextBox 5"/>
          <p:cNvSpPr txBox="1"/>
          <p:nvPr/>
        </p:nvSpPr>
        <p:spPr>
          <a:xfrm>
            <a:off x="2854653" y="5221785"/>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IBM Plex Sans"/>
              </a:rPr>
              <a:t>Introduction</a:t>
            </a:r>
          </a:p>
        </p:txBody>
      </p:sp>
      <p:sp>
        <p:nvSpPr>
          <p:cNvPr id="6" name="TextBox 6"/>
          <p:cNvSpPr txBox="1"/>
          <p:nvPr/>
        </p:nvSpPr>
        <p:spPr>
          <a:xfrm>
            <a:off x="6582449" y="423589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7" name="TextBox 7"/>
          <p:cNvSpPr txBox="1"/>
          <p:nvPr/>
        </p:nvSpPr>
        <p:spPr>
          <a:xfrm>
            <a:off x="6130899" y="5265617"/>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IBM Plex Sans"/>
              </a:rPr>
              <a:t>Novelty</a:t>
            </a:r>
          </a:p>
        </p:txBody>
      </p:sp>
      <p:sp>
        <p:nvSpPr>
          <p:cNvPr id="8" name="TextBox 8"/>
          <p:cNvSpPr txBox="1"/>
          <p:nvPr/>
        </p:nvSpPr>
        <p:spPr>
          <a:xfrm>
            <a:off x="9858695" y="419206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9" name="TextBox 9"/>
          <p:cNvSpPr txBox="1"/>
          <p:nvPr/>
        </p:nvSpPr>
        <p:spPr>
          <a:xfrm>
            <a:off x="9407144" y="5221785"/>
            <a:ext cx="2743420" cy="866223"/>
          </a:xfrm>
          <a:prstGeom prst="rect">
            <a:avLst/>
          </a:prstGeom>
        </p:spPr>
        <p:txBody>
          <a:bodyPr lIns="0" tIns="0" rIns="0" bIns="0" rtlCol="0" anchor="t">
            <a:spAutoFit/>
          </a:bodyPr>
          <a:lstStyle/>
          <a:p>
            <a:pPr algn="ctr">
              <a:lnSpc>
                <a:spcPts val="3483"/>
              </a:lnSpc>
            </a:pPr>
            <a:r>
              <a:rPr lang="en-US" sz="2524" spc="247">
                <a:solidFill>
                  <a:srgbClr val="231F20"/>
                </a:solidFill>
                <a:latin typeface="IBM Plex Sans"/>
              </a:rPr>
              <a:t>Components required</a:t>
            </a:r>
          </a:p>
        </p:txBody>
      </p:sp>
      <p:sp>
        <p:nvSpPr>
          <p:cNvPr id="10" name="TextBox 10"/>
          <p:cNvSpPr txBox="1"/>
          <p:nvPr/>
        </p:nvSpPr>
        <p:spPr>
          <a:xfrm>
            <a:off x="13132527" y="423589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1" name="TextBox 11"/>
          <p:cNvSpPr txBox="1"/>
          <p:nvPr/>
        </p:nvSpPr>
        <p:spPr>
          <a:xfrm>
            <a:off x="12680976" y="5265617"/>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IBM Plex Sans"/>
              </a:rPr>
              <a:t>Budget</a:t>
            </a:r>
          </a:p>
        </p:txBody>
      </p:sp>
      <p:sp>
        <p:nvSpPr>
          <p:cNvPr id="12" name="TextBox 12"/>
          <p:cNvSpPr txBox="1"/>
          <p:nvPr/>
        </p:nvSpPr>
        <p:spPr>
          <a:xfrm>
            <a:off x="3315154" y="629712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3" name="TextBox 13"/>
          <p:cNvSpPr txBox="1"/>
          <p:nvPr/>
        </p:nvSpPr>
        <p:spPr>
          <a:xfrm>
            <a:off x="2863603" y="7326845"/>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IBM Plex Sans"/>
              </a:rPr>
              <a:t>Objectives</a:t>
            </a:r>
          </a:p>
        </p:txBody>
      </p:sp>
      <p:sp>
        <p:nvSpPr>
          <p:cNvPr id="14" name="TextBox 14"/>
          <p:cNvSpPr txBox="1"/>
          <p:nvPr/>
        </p:nvSpPr>
        <p:spPr>
          <a:xfrm>
            <a:off x="6591399" y="634095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15" name="TextBox 15"/>
          <p:cNvSpPr txBox="1"/>
          <p:nvPr/>
        </p:nvSpPr>
        <p:spPr>
          <a:xfrm>
            <a:off x="6139849" y="7370678"/>
            <a:ext cx="2743420" cy="866223"/>
          </a:xfrm>
          <a:prstGeom prst="rect">
            <a:avLst/>
          </a:prstGeom>
        </p:spPr>
        <p:txBody>
          <a:bodyPr lIns="0" tIns="0" rIns="0" bIns="0" rtlCol="0" anchor="t">
            <a:spAutoFit/>
          </a:bodyPr>
          <a:lstStyle/>
          <a:p>
            <a:pPr algn="ctr">
              <a:lnSpc>
                <a:spcPts val="3483"/>
              </a:lnSpc>
            </a:pPr>
            <a:r>
              <a:rPr lang="en-US" sz="2524" spc="247">
                <a:solidFill>
                  <a:srgbClr val="231F20"/>
                </a:solidFill>
                <a:latin typeface="IBM Plex Sans"/>
              </a:rPr>
              <a:t>Challenges Faced</a:t>
            </a:r>
          </a:p>
        </p:txBody>
      </p:sp>
      <p:sp>
        <p:nvSpPr>
          <p:cNvPr id="16" name="TextBox 16"/>
          <p:cNvSpPr txBox="1"/>
          <p:nvPr/>
        </p:nvSpPr>
        <p:spPr>
          <a:xfrm>
            <a:off x="9867645" y="629712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17" name="TextBox 17"/>
          <p:cNvSpPr txBox="1"/>
          <p:nvPr/>
        </p:nvSpPr>
        <p:spPr>
          <a:xfrm>
            <a:off x="9416094" y="7336370"/>
            <a:ext cx="2743420" cy="368256"/>
          </a:xfrm>
          <a:prstGeom prst="rect">
            <a:avLst/>
          </a:prstGeom>
        </p:spPr>
        <p:txBody>
          <a:bodyPr lIns="0" tIns="0" rIns="0" bIns="0" rtlCol="0" anchor="t">
            <a:spAutoFit/>
          </a:bodyPr>
          <a:lstStyle/>
          <a:p>
            <a:pPr algn="ctr">
              <a:lnSpc>
                <a:spcPts val="3069"/>
              </a:lnSpc>
            </a:pPr>
            <a:r>
              <a:rPr lang="en-US" sz="2224" spc="217">
                <a:solidFill>
                  <a:srgbClr val="231F20"/>
                </a:solidFill>
                <a:latin typeface="IBM Plex Sans"/>
              </a:rPr>
              <a:t>Implementation</a:t>
            </a:r>
          </a:p>
        </p:txBody>
      </p:sp>
      <p:sp>
        <p:nvSpPr>
          <p:cNvPr id="18" name="TextBox 18"/>
          <p:cNvSpPr txBox="1"/>
          <p:nvPr/>
        </p:nvSpPr>
        <p:spPr>
          <a:xfrm>
            <a:off x="13141477" y="634095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19" name="TextBox 19"/>
          <p:cNvSpPr txBox="1"/>
          <p:nvPr/>
        </p:nvSpPr>
        <p:spPr>
          <a:xfrm>
            <a:off x="12689927" y="7370678"/>
            <a:ext cx="2743420" cy="866223"/>
          </a:xfrm>
          <a:prstGeom prst="rect">
            <a:avLst/>
          </a:prstGeom>
        </p:spPr>
        <p:txBody>
          <a:bodyPr lIns="0" tIns="0" rIns="0" bIns="0" rtlCol="0" anchor="t">
            <a:spAutoFit/>
          </a:bodyPr>
          <a:lstStyle/>
          <a:p>
            <a:pPr algn="ctr">
              <a:lnSpc>
                <a:spcPts val="3483"/>
              </a:lnSpc>
            </a:pPr>
            <a:r>
              <a:rPr lang="en-US" sz="2524" spc="247">
                <a:solidFill>
                  <a:srgbClr val="231F20"/>
                </a:solidFill>
                <a:latin typeface="IBM Plex Sans"/>
              </a:rPr>
              <a:t>Proposed Timeline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6198820" y="2776832"/>
            <a:ext cx="11436323" cy="6301003"/>
            <a:chOff x="0" y="0"/>
            <a:chExt cx="3012036" cy="1659524"/>
          </a:xfrm>
        </p:grpSpPr>
        <p:sp>
          <p:nvSpPr>
            <p:cNvPr id="3" name="Freeform 3"/>
            <p:cNvSpPr/>
            <p:nvPr/>
          </p:nvSpPr>
          <p:spPr>
            <a:xfrm>
              <a:off x="0" y="0"/>
              <a:ext cx="3012036" cy="1659524"/>
            </a:xfrm>
            <a:custGeom>
              <a:avLst/>
              <a:gdLst/>
              <a:ahLst/>
              <a:cxnLst/>
              <a:rect l="l" t="t" r="r" b="b"/>
              <a:pathLst>
                <a:path w="3012036" h="1659524">
                  <a:moveTo>
                    <a:pt x="0" y="0"/>
                  </a:moveTo>
                  <a:lnTo>
                    <a:pt x="3012036" y="0"/>
                  </a:lnTo>
                  <a:lnTo>
                    <a:pt x="3012036" y="1659524"/>
                  </a:lnTo>
                  <a:lnTo>
                    <a:pt x="0" y="1659524"/>
                  </a:lnTo>
                  <a:close/>
                </a:path>
              </a:pathLst>
            </a:custGeom>
            <a:solidFill>
              <a:srgbClr val="1A1A1A"/>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nSpc>
                  <a:spcPts val="2859"/>
                </a:lnSpc>
              </a:pPr>
              <a:endParaRPr/>
            </a:p>
          </p:txBody>
        </p:sp>
      </p:grpSp>
      <p:sp>
        <p:nvSpPr>
          <p:cNvPr id="5" name="Freeform 5"/>
          <p:cNvSpPr/>
          <p:nvPr/>
        </p:nvSpPr>
        <p:spPr>
          <a:xfrm>
            <a:off x="6479542" y="5009988"/>
            <a:ext cx="1180822" cy="1140030"/>
          </a:xfrm>
          <a:custGeom>
            <a:avLst/>
            <a:gdLst/>
            <a:ahLst/>
            <a:cxnLst/>
            <a:rect l="l" t="t" r="r" b="b"/>
            <a:pathLst>
              <a:path w="1180822" h="1140030">
                <a:moveTo>
                  <a:pt x="0" y="0"/>
                </a:moveTo>
                <a:lnTo>
                  <a:pt x="1180823" y="0"/>
                </a:lnTo>
                <a:lnTo>
                  <a:pt x="1180823" y="1140030"/>
                </a:lnTo>
                <a:lnTo>
                  <a:pt x="0" y="1140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198820" y="8902704"/>
            <a:ext cx="11436323" cy="1384296"/>
          </a:xfrm>
          <a:custGeom>
            <a:avLst/>
            <a:gdLst/>
            <a:ahLst/>
            <a:cxnLst/>
            <a:rect l="l" t="t" r="r" b="b"/>
            <a:pathLst>
              <a:path w="11436323" h="1384296">
                <a:moveTo>
                  <a:pt x="0" y="0"/>
                </a:moveTo>
                <a:lnTo>
                  <a:pt x="11436323" y="0"/>
                </a:lnTo>
                <a:lnTo>
                  <a:pt x="11436323" y="1384296"/>
                </a:lnTo>
                <a:lnTo>
                  <a:pt x="0" y="1384296"/>
                </a:lnTo>
                <a:lnTo>
                  <a:pt x="0" y="0"/>
                </a:lnTo>
                <a:close/>
              </a:path>
            </a:pathLst>
          </a:custGeom>
          <a:blipFill>
            <a:blip r:embed="rId4"/>
            <a:stretch>
              <a:fillRect l="-25818" t="-149028" r="-26806"/>
            </a:stretch>
          </a:blipFill>
        </p:spPr>
      </p:sp>
      <p:grpSp>
        <p:nvGrpSpPr>
          <p:cNvPr id="7" name="Group 7"/>
          <p:cNvGrpSpPr/>
          <p:nvPr/>
        </p:nvGrpSpPr>
        <p:grpSpPr>
          <a:xfrm>
            <a:off x="15321004" y="9459829"/>
            <a:ext cx="5218962" cy="1057828"/>
            <a:chOff x="0" y="0"/>
            <a:chExt cx="1374541" cy="278605"/>
          </a:xfrm>
        </p:grpSpPr>
        <p:sp>
          <p:nvSpPr>
            <p:cNvPr id="8" name="Freeform 8"/>
            <p:cNvSpPr/>
            <p:nvPr/>
          </p:nvSpPr>
          <p:spPr>
            <a:xfrm>
              <a:off x="0" y="0"/>
              <a:ext cx="1374541" cy="278605"/>
            </a:xfrm>
            <a:custGeom>
              <a:avLst/>
              <a:gdLst/>
              <a:ahLst/>
              <a:cxnLst/>
              <a:rect l="l" t="t" r="r" b="b"/>
              <a:pathLst>
                <a:path w="1374541" h="278605">
                  <a:moveTo>
                    <a:pt x="0" y="0"/>
                  </a:moveTo>
                  <a:lnTo>
                    <a:pt x="1374541" y="0"/>
                  </a:lnTo>
                  <a:lnTo>
                    <a:pt x="1374541" y="278605"/>
                  </a:lnTo>
                  <a:lnTo>
                    <a:pt x="0" y="278605"/>
                  </a:lnTo>
                  <a:close/>
                </a:path>
              </a:pathLst>
            </a:custGeom>
            <a:solidFill>
              <a:srgbClr val="000000"/>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701942" y="2776832"/>
            <a:ext cx="6389326" cy="6481468"/>
          </a:xfrm>
          <a:custGeom>
            <a:avLst/>
            <a:gdLst/>
            <a:ahLst/>
            <a:cxnLst/>
            <a:rect l="l" t="t" r="r" b="b"/>
            <a:pathLst>
              <a:path w="6389326" h="6481468">
                <a:moveTo>
                  <a:pt x="0" y="0"/>
                </a:moveTo>
                <a:lnTo>
                  <a:pt x="6389326" y="0"/>
                </a:lnTo>
                <a:lnTo>
                  <a:pt x="6389326" y="6481468"/>
                </a:lnTo>
                <a:lnTo>
                  <a:pt x="0" y="6481468"/>
                </a:lnTo>
                <a:lnTo>
                  <a:pt x="0" y="0"/>
                </a:lnTo>
                <a:close/>
              </a:path>
            </a:pathLst>
          </a:custGeom>
          <a:blipFill>
            <a:blip r:embed="rId5"/>
            <a:stretch>
              <a:fillRect l="-36421" t="-42400" r="-56183"/>
            </a:stretch>
          </a:blipFill>
        </p:spPr>
      </p:sp>
      <p:sp>
        <p:nvSpPr>
          <p:cNvPr id="11" name="TextBox 11"/>
          <p:cNvSpPr txBox="1"/>
          <p:nvPr/>
        </p:nvSpPr>
        <p:spPr>
          <a:xfrm>
            <a:off x="546244" y="742442"/>
            <a:ext cx="7114121" cy="1238250"/>
          </a:xfrm>
          <a:prstGeom prst="rect">
            <a:avLst/>
          </a:prstGeom>
        </p:spPr>
        <p:txBody>
          <a:bodyPr lIns="0" tIns="0" rIns="0" bIns="0" rtlCol="0" anchor="t">
            <a:spAutoFit/>
          </a:bodyPr>
          <a:lstStyle/>
          <a:p>
            <a:pPr marL="0" lvl="0" indent="0">
              <a:lnSpc>
                <a:spcPts val="8936"/>
              </a:lnSpc>
              <a:spcBef>
                <a:spcPct val="0"/>
              </a:spcBef>
            </a:pPr>
            <a:r>
              <a:rPr lang="en-US" sz="7447">
                <a:solidFill>
                  <a:srgbClr val="1A1A1A"/>
                </a:solidFill>
                <a:latin typeface="Codec Pro ExtraBold"/>
              </a:rPr>
              <a:t>INTRODUCTION</a:t>
            </a:r>
          </a:p>
        </p:txBody>
      </p:sp>
      <p:sp>
        <p:nvSpPr>
          <p:cNvPr id="12" name="TextBox 12"/>
          <p:cNvSpPr txBox="1"/>
          <p:nvPr/>
        </p:nvSpPr>
        <p:spPr>
          <a:xfrm>
            <a:off x="7780643" y="4307463"/>
            <a:ext cx="9478657" cy="2506980"/>
          </a:xfrm>
          <a:prstGeom prst="rect">
            <a:avLst/>
          </a:prstGeom>
        </p:spPr>
        <p:txBody>
          <a:bodyPr lIns="0" tIns="0" rIns="0" bIns="0" rtlCol="0" anchor="t">
            <a:spAutoFit/>
          </a:bodyPr>
          <a:lstStyle/>
          <a:p>
            <a:pPr>
              <a:lnSpc>
                <a:spcPts val="2520"/>
              </a:lnSpc>
              <a:spcBef>
                <a:spcPct val="0"/>
              </a:spcBef>
            </a:pPr>
            <a:r>
              <a:rPr lang="en-US" sz="1800">
                <a:solidFill>
                  <a:srgbClr val="FFFFFF"/>
                </a:solidFill>
                <a:latin typeface="Montserrat Classic"/>
              </a:rPr>
              <a:t>In the ever-evolving domains of architecture and technology, the advent of intricate emergency scenarios necessitates the development of groundbreaking solutions. Ushering in a revolutionary epoch in emergency response protocols, an advanced robotic system is primed to transform firefighting methods within treacherous environments. Equipped with state-of-the-art fire suppression mechanisms, advanced therma﻿l imaging capabilities, and a comprehensive array of sensors, this robotic ally emerges as an indispensable asset when faced with intense heat, thick smoke, and precarious situations .</a:t>
            </a:r>
          </a:p>
        </p:txBody>
      </p:sp>
      <p:sp>
        <p:nvSpPr>
          <p:cNvPr id="13" name="Freeform 13"/>
          <p:cNvSpPr/>
          <p:nvPr/>
        </p:nvSpPr>
        <p:spPr>
          <a:xfrm>
            <a:off x="-2202583" y="7324832"/>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707034" y="1994113"/>
            <a:ext cx="12023077" cy="6639350"/>
            <a:chOff x="0" y="0"/>
            <a:chExt cx="3166572" cy="1748635"/>
          </a:xfrm>
        </p:grpSpPr>
        <p:sp>
          <p:nvSpPr>
            <p:cNvPr id="3" name="Freeform 3"/>
            <p:cNvSpPr/>
            <p:nvPr/>
          </p:nvSpPr>
          <p:spPr>
            <a:xfrm>
              <a:off x="0" y="0"/>
              <a:ext cx="3166572" cy="1748635"/>
            </a:xfrm>
            <a:custGeom>
              <a:avLst/>
              <a:gdLst/>
              <a:ahLst/>
              <a:cxnLst/>
              <a:rect l="l" t="t" r="r" b="b"/>
              <a:pathLst>
                <a:path w="3166572" h="1748635">
                  <a:moveTo>
                    <a:pt x="0" y="0"/>
                  </a:moveTo>
                  <a:lnTo>
                    <a:pt x="3166572" y="0"/>
                  </a:lnTo>
                  <a:lnTo>
                    <a:pt x="3166572" y="1748635"/>
                  </a:lnTo>
                  <a:lnTo>
                    <a:pt x="0" y="1748635"/>
                  </a:lnTo>
                  <a:close/>
                </a:path>
              </a:pathLst>
            </a:custGeom>
            <a:solidFill>
              <a:srgbClr val="1A1A1A"/>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4828693" y="-327681"/>
            <a:ext cx="5218962" cy="1057828"/>
            <a:chOff x="0" y="0"/>
            <a:chExt cx="1374541" cy="278605"/>
          </a:xfrm>
        </p:grpSpPr>
        <p:sp>
          <p:nvSpPr>
            <p:cNvPr id="6" name="Freeform 6"/>
            <p:cNvSpPr/>
            <p:nvPr/>
          </p:nvSpPr>
          <p:spPr>
            <a:xfrm>
              <a:off x="0" y="0"/>
              <a:ext cx="1374541" cy="278605"/>
            </a:xfrm>
            <a:custGeom>
              <a:avLst/>
              <a:gdLst/>
              <a:ahLst/>
              <a:cxnLst/>
              <a:rect l="l" t="t" r="r" b="b"/>
              <a:pathLst>
                <a:path w="1374541" h="278605">
                  <a:moveTo>
                    <a:pt x="0" y="0"/>
                  </a:moveTo>
                  <a:lnTo>
                    <a:pt x="1374541" y="0"/>
                  </a:lnTo>
                  <a:lnTo>
                    <a:pt x="1374541" y="278605"/>
                  </a:lnTo>
                  <a:lnTo>
                    <a:pt x="0" y="278605"/>
                  </a:lnTo>
                  <a:close/>
                </a:path>
              </a:pathLst>
            </a:custGeom>
            <a:solidFill>
              <a:srgbClr val="000000"/>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r>
                <a:rPr lang="en-US" sz="2199">
                  <a:solidFill>
                    <a:srgbClr val="000000"/>
                  </a:solidFill>
                  <a:latin typeface="Open Sauce"/>
                </a:rPr>
                <a:t>01</a:t>
              </a:r>
            </a:p>
          </p:txBody>
        </p:sp>
      </p:grpSp>
      <p:sp>
        <p:nvSpPr>
          <p:cNvPr id="8" name="Freeform 8"/>
          <p:cNvSpPr/>
          <p:nvPr/>
        </p:nvSpPr>
        <p:spPr>
          <a:xfrm>
            <a:off x="-313303" y="4725714"/>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390709" y="3098273"/>
            <a:ext cx="8115300" cy="3764280"/>
          </a:xfrm>
          <a:prstGeom prst="rect">
            <a:avLst/>
          </a:prstGeom>
        </p:spPr>
        <p:txBody>
          <a:bodyPr lIns="0" tIns="0" rIns="0" bIns="0" rtlCol="0" anchor="t">
            <a:spAutoFit/>
          </a:bodyPr>
          <a:lstStyle/>
          <a:p>
            <a:pPr>
              <a:lnSpc>
                <a:spcPts val="2520"/>
              </a:lnSpc>
            </a:pPr>
            <a:r>
              <a:rPr lang="en-US" sz="1800">
                <a:solidFill>
                  <a:srgbClr val="FFFFFF"/>
                </a:solidFill>
                <a:latin typeface="Montserrat Light"/>
              </a:rPr>
              <a:t>Exhibiting exceptional adaptability and durability, the robot adeptly manoeuvres through confined spaces, tolerates scorching temperatures, and rapidly pinpoints individuals caught amidst danger. This pioneering robotic phenomenon transcends mere fire combat; its skill set encompasses managing hazardous materials, evaluating building stability, and remotely monitoring areas that are susceptible to combustion.</a:t>
            </a:r>
          </a:p>
          <a:p>
            <a:pPr>
              <a:lnSpc>
                <a:spcPts val="2520"/>
              </a:lnSpc>
            </a:pPr>
            <a:endParaRPr lang="en-US" sz="1800">
              <a:solidFill>
                <a:srgbClr val="FFFFFF"/>
              </a:solidFill>
              <a:latin typeface="Montserrat Light"/>
            </a:endParaRPr>
          </a:p>
          <a:p>
            <a:pPr>
              <a:lnSpc>
                <a:spcPts val="2520"/>
              </a:lnSpc>
            </a:pPr>
            <a:r>
              <a:rPr lang="en-US" sz="1800">
                <a:solidFill>
                  <a:srgbClr val="FFFFFF"/>
                </a:solidFill>
                <a:latin typeface="Montserrat Light"/>
              </a:rPr>
              <a:t>Collaborating seamlessly with human counterparts, the firefighting robot is poised to enhance efficiency, bolster safety measures, and elevate success rates during emergency operations—ultimately safeguarding the well-being of both firefighters and those they valiantly strive to defend.</a:t>
            </a:r>
          </a:p>
          <a:p>
            <a:pPr>
              <a:lnSpc>
                <a:spcPts val="2520"/>
              </a:lnSpc>
            </a:pPr>
            <a:endParaRPr lang="en-US" sz="1800">
              <a:solidFill>
                <a:srgbClr val="FFFFFF"/>
              </a:solidFill>
              <a:latin typeface="Montserrat Light"/>
            </a:endParaRPr>
          </a:p>
        </p:txBody>
      </p:sp>
      <p:sp>
        <p:nvSpPr>
          <p:cNvPr id="10" name="Freeform 10"/>
          <p:cNvSpPr/>
          <p:nvPr/>
        </p:nvSpPr>
        <p:spPr>
          <a:xfrm>
            <a:off x="11341794" y="730147"/>
            <a:ext cx="6973798" cy="9748334"/>
          </a:xfrm>
          <a:custGeom>
            <a:avLst/>
            <a:gdLst/>
            <a:ahLst/>
            <a:cxnLst/>
            <a:rect l="l" t="t" r="r" b="b"/>
            <a:pathLst>
              <a:path w="6973798" h="9748334">
                <a:moveTo>
                  <a:pt x="0" y="0"/>
                </a:moveTo>
                <a:lnTo>
                  <a:pt x="6973798" y="0"/>
                </a:lnTo>
                <a:lnTo>
                  <a:pt x="6973798" y="9748334"/>
                </a:lnTo>
                <a:lnTo>
                  <a:pt x="0" y="9748334"/>
                </a:lnTo>
                <a:lnTo>
                  <a:pt x="0" y="0"/>
                </a:lnTo>
                <a:close/>
              </a:path>
            </a:pathLst>
          </a:custGeom>
          <a:blipFill>
            <a:blip r:embed="rId4"/>
            <a:stretch>
              <a:fillRect l="-109773"/>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5564329"/>
            <a:ext cx="14909993" cy="5394707"/>
          </a:xfrm>
          <a:custGeom>
            <a:avLst/>
            <a:gdLst/>
            <a:ahLst/>
            <a:cxnLst/>
            <a:rect l="l" t="t" r="r" b="b"/>
            <a:pathLst>
              <a:path w="14909993" h="5394707">
                <a:moveTo>
                  <a:pt x="0" y="0"/>
                </a:moveTo>
                <a:lnTo>
                  <a:pt x="14909993" y="0"/>
                </a:lnTo>
                <a:lnTo>
                  <a:pt x="14909993" y="5394706"/>
                </a:lnTo>
                <a:lnTo>
                  <a:pt x="0" y="5394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08560" y="1106847"/>
            <a:ext cx="9470880" cy="1238250"/>
          </a:xfrm>
          <a:prstGeom prst="rect">
            <a:avLst/>
          </a:prstGeom>
        </p:spPr>
        <p:txBody>
          <a:bodyPr lIns="0" tIns="0" rIns="0" bIns="0" rtlCol="0" anchor="t">
            <a:spAutoFit/>
          </a:bodyPr>
          <a:lstStyle/>
          <a:p>
            <a:pPr marL="0" lvl="0" indent="0" algn="ctr">
              <a:lnSpc>
                <a:spcPts val="9777"/>
              </a:lnSpc>
              <a:spcBef>
                <a:spcPct val="0"/>
              </a:spcBef>
            </a:pPr>
            <a:r>
              <a:rPr lang="en-US" sz="8147">
                <a:solidFill>
                  <a:srgbClr val="000000"/>
                </a:solidFill>
                <a:latin typeface="IBM Plex Sans Bold"/>
              </a:rPr>
              <a:t>NOVELTY</a:t>
            </a:r>
          </a:p>
        </p:txBody>
      </p:sp>
      <p:grpSp>
        <p:nvGrpSpPr>
          <p:cNvPr id="4" name="Group 4"/>
          <p:cNvGrpSpPr/>
          <p:nvPr/>
        </p:nvGrpSpPr>
        <p:grpSpPr>
          <a:xfrm>
            <a:off x="928557" y="4421859"/>
            <a:ext cx="4881303" cy="5100486"/>
            <a:chOff x="0" y="0"/>
            <a:chExt cx="1518708" cy="1586901"/>
          </a:xfrm>
        </p:grpSpPr>
        <p:sp>
          <p:nvSpPr>
            <p:cNvPr id="5" name="Freeform 5"/>
            <p:cNvSpPr/>
            <p:nvPr/>
          </p:nvSpPr>
          <p:spPr>
            <a:xfrm>
              <a:off x="0" y="0"/>
              <a:ext cx="1518708" cy="1586901"/>
            </a:xfrm>
            <a:custGeom>
              <a:avLst/>
              <a:gdLst/>
              <a:ahLst/>
              <a:cxnLst/>
              <a:rect l="l" t="t" r="r" b="b"/>
              <a:pathLst>
                <a:path w="1518708" h="1586901">
                  <a:moveTo>
                    <a:pt x="0" y="0"/>
                  </a:moveTo>
                  <a:lnTo>
                    <a:pt x="1518708" y="0"/>
                  </a:lnTo>
                  <a:lnTo>
                    <a:pt x="1518708" y="1586901"/>
                  </a:lnTo>
                  <a:lnTo>
                    <a:pt x="0" y="1586901"/>
                  </a:lnTo>
                  <a:close/>
                </a:path>
              </a:pathLst>
            </a:custGeom>
            <a:solidFill>
              <a:srgbClr val="1A1A1A"/>
            </a:solidFill>
          </p:spPr>
        </p:sp>
        <p:sp>
          <p:nvSpPr>
            <p:cNvPr id="6" name="TextBox 6"/>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7" name="TextBox 7"/>
          <p:cNvSpPr txBox="1"/>
          <p:nvPr/>
        </p:nvSpPr>
        <p:spPr>
          <a:xfrm>
            <a:off x="2108708" y="8705233"/>
            <a:ext cx="2048396" cy="476250"/>
          </a:xfrm>
          <a:prstGeom prst="rect">
            <a:avLst/>
          </a:prstGeom>
        </p:spPr>
        <p:txBody>
          <a:bodyPr lIns="0" tIns="0" rIns="0" bIns="0" rtlCol="0" anchor="t">
            <a:spAutoFit/>
          </a:bodyPr>
          <a:lstStyle/>
          <a:p>
            <a:pPr algn="ctr">
              <a:lnSpc>
                <a:spcPts val="3899"/>
              </a:lnSpc>
              <a:spcBef>
                <a:spcPct val="0"/>
              </a:spcBef>
            </a:pPr>
            <a:r>
              <a:rPr lang="en-US" sz="2999">
                <a:solidFill>
                  <a:srgbClr val="FFFFFF"/>
                </a:solidFill>
                <a:latin typeface="Montserrat Classic Bold"/>
              </a:rPr>
              <a:t>FASTNESS</a:t>
            </a:r>
          </a:p>
        </p:txBody>
      </p:sp>
      <p:sp>
        <p:nvSpPr>
          <p:cNvPr id="8" name="TextBox 8"/>
          <p:cNvSpPr txBox="1"/>
          <p:nvPr/>
        </p:nvSpPr>
        <p:spPr>
          <a:xfrm>
            <a:off x="403568" y="2620999"/>
            <a:ext cx="17400133" cy="1847215"/>
          </a:xfrm>
          <a:prstGeom prst="rect">
            <a:avLst/>
          </a:prstGeom>
        </p:spPr>
        <p:txBody>
          <a:bodyPr lIns="0" tIns="0" rIns="0" bIns="0" rtlCol="0" anchor="t">
            <a:spAutoFit/>
          </a:bodyPr>
          <a:lstStyle/>
          <a:p>
            <a:pPr algn="ctr">
              <a:lnSpc>
                <a:spcPts val="2989"/>
              </a:lnSpc>
              <a:spcBef>
                <a:spcPct val="0"/>
              </a:spcBef>
            </a:pPr>
            <a:r>
              <a:rPr lang="en-US" sz="2299">
                <a:solidFill>
                  <a:srgbClr val="000000"/>
                </a:solidFill>
                <a:latin typeface="IBM Plex Sans"/>
              </a:rPr>
              <a:t> Thermite, created by Howe and Howe Technologies Inc, is a remote-controlled firefighting robot with a 400m operational range. It can deliver 1200 gpm of water or 150 psi of foam, measuring 187.96cm x 88.9cm x 139.7cm. Powered by a diesel engine producing 25 bhp (18.64 kW), its key features include a multi-directional nozzle and a pump delivering 600 gpm (2271.25 l/min). This robot is specifically designed for high-risk areas like plane fires, factories, and nuclear reactors.</a:t>
            </a:r>
          </a:p>
          <a:p>
            <a:pPr algn="ctr">
              <a:lnSpc>
                <a:spcPts val="2989"/>
              </a:lnSpc>
              <a:spcBef>
                <a:spcPct val="0"/>
              </a:spcBef>
            </a:pPr>
            <a:endParaRPr lang="en-US" sz="2299">
              <a:solidFill>
                <a:srgbClr val="000000"/>
              </a:solidFill>
              <a:latin typeface="IBM Plex Sans"/>
            </a:endParaRPr>
          </a:p>
        </p:txBody>
      </p:sp>
      <p:sp>
        <p:nvSpPr>
          <p:cNvPr id="9" name="TextBox 9"/>
          <p:cNvSpPr txBox="1"/>
          <p:nvPr/>
        </p:nvSpPr>
        <p:spPr>
          <a:xfrm>
            <a:off x="1233963" y="4845139"/>
            <a:ext cx="4309396" cy="3364920"/>
          </a:xfrm>
          <a:prstGeom prst="rect">
            <a:avLst/>
          </a:prstGeom>
        </p:spPr>
        <p:txBody>
          <a:bodyPr lIns="0" tIns="0" rIns="0" bIns="0" rtlCol="0" anchor="t">
            <a:spAutoFit/>
          </a:bodyPr>
          <a:lstStyle/>
          <a:p>
            <a:pPr>
              <a:lnSpc>
                <a:spcPts val="2223"/>
              </a:lnSpc>
            </a:pPr>
            <a:r>
              <a:rPr lang="en-US" sz="1710">
                <a:solidFill>
                  <a:srgbClr val="FFFFFF"/>
                </a:solidFill>
                <a:latin typeface="Open Sauce"/>
              </a:rPr>
              <a:t>When a fire incident occurs in a building like a hospital, the temperature of the surroundings rapidly escalates from 80 to 600 degrees within a short period of about 10 minutes.</a:t>
            </a:r>
          </a:p>
          <a:p>
            <a:pPr>
              <a:lnSpc>
                <a:spcPts val="2223"/>
              </a:lnSpc>
            </a:pPr>
            <a:r>
              <a:rPr lang="en-US" sz="1710">
                <a:solidFill>
                  <a:srgbClr val="FFFFFF"/>
                </a:solidFill>
                <a:latin typeface="Open Sauce"/>
              </a:rPr>
              <a:t> There is a need for autonomous firefighting robots that can swiftly extinguish fires and minimize risks to patients, staff and valuable medical equipment, ensuring safety and preventing potential damage</a:t>
            </a:r>
            <a:r>
              <a:rPr lang="en-US" sz="1710">
                <a:solidFill>
                  <a:srgbClr val="000000"/>
                </a:solidFill>
                <a:latin typeface="Open Sauce"/>
              </a:rPr>
              <a:t>.</a:t>
            </a:r>
          </a:p>
          <a:p>
            <a:pPr algn="ctr">
              <a:lnSpc>
                <a:spcPts val="2223"/>
              </a:lnSpc>
              <a:spcBef>
                <a:spcPct val="0"/>
              </a:spcBef>
            </a:pPr>
            <a:endParaRPr lang="en-US" sz="1710">
              <a:solidFill>
                <a:srgbClr val="000000"/>
              </a:solidFill>
              <a:latin typeface="Open Sauce"/>
            </a:endParaRPr>
          </a:p>
        </p:txBody>
      </p:sp>
      <p:grpSp>
        <p:nvGrpSpPr>
          <p:cNvPr id="10" name="Group 10"/>
          <p:cNvGrpSpPr/>
          <p:nvPr/>
        </p:nvGrpSpPr>
        <p:grpSpPr>
          <a:xfrm>
            <a:off x="6662983" y="4421859"/>
            <a:ext cx="4881303" cy="5100486"/>
            <a:chOff x="0" y="0"/>
            <a:chExt cx="1518708" cy="1586901"/>
          </a:xfrm>
        </p:grpSpPr>
        <p:sp>
          <p:nvSpPr>
            <p:cNvPr id="11" name="Freeform 11"/>
            <p:cNvSpPr/>
            <p:nvPr/>
          </p:nvSpPr>
          <p:spPr>
            <a:xfrm>
              <a:off x="0" y="0"/>
              <a:ext cx="1518708" cy="1586901"/>
            </a:xfrm>
            <a:custGeom>
              <a:avLst/>
              <a:gdLst/>
              <a:ahLst/>
              <a:cxnLst/>
              <a:rect l="l" t="t" r="r" b="b"/>
              <a:pathLst>
                <a:path w="1518708" h="1586901">
                  <a:moveTo>
                    <a:pt x="0" y="0"/>
                  </a:moveTo>
                  <a:lnTo>
                    <a:pt x="1518708" y="0"/>
                  </a:lnTo>
                  <a:lnTo>
                    <a:pt x="1518708" y="1586901"/>
                  </a:lnTo>
                  <a:lnTo>
                    <a:pt x="0" y="1586901"/>
                  </a:lnTo>
                  <a:close/>
                </a:path>
              </a:pathLst>
            </a:custGeom>
            <a:solidFill>
              <a:srgbClr val="1A1A1A"/>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3" name="TextBox 13"/>
          <p:cNvSpPr txBox="1"/>
          <p:nvPr/>
        </p:nvSpPr>
        <p:spPr>
          <a:xfrm>
            <a:off x="6990271" y="8705233"/>
            <a:ext cx="4307458" cy="476250"/>
          </a:xfrm>
          <a:prstGeom prst="rect">
            <a:avLst/>
          </a:prstGeom>
        </p:spPr>
        <p:txBody>
          <a:bodyPr lIns="0" tIns="0" rIns="0" bIns="0" rtlCol="0" anchor="t">
            <a:spAutoFit/>
          </a:bodyPr>
          <a:lstStyle/>
          <a:p>
            <a:pPr algn="ctr">
              <a:lnSpc>
                <a:spcPts val="3899"/>
              </a:lnSpc>
              <a:spcBef>
                <a:spcPct val="0"/>
              </a:spcBef>
            </a:pPr>
            <a:r>
              <a:rPr lang="en-US" sz="2999">
                <a:solidFill>
                  <a:srgbClr val="FFFFFF"/>
                </a:solidFill>
                <a:latin typeface="Montserrat Classic Bold"/>
              </a:rPr>
              <a:t>COMMERCIALISATION</a:t>
            </a:r>
          </a:p>
        </p:txBody>
      </p:sp>
      <p:sp>
        <p:nvSpPr>
          <p:cNvPr id="14" name="TextBox 14"/>
          <p:cNvSpPr txBox="1"/>
          <p:nvPr/>
        </p:nvSpPr>
        <p:spPr>
          <a:xfrm>
            <a:off x="7023278" y="4669924"/>
            <a:ext cx="4160713" cy="4140701"/>
          </a:xfrm>
          <a:prstGeom prst="rect">
            <a:avLst/>
          </a:prstGeom>
        </p:spPr>
        <p:txBody>
          <a:bodyPr lIns="0" tIns="0" rIns="0" bIns="0" rtlCol="0" anchor="t">
            <a:spAutoFit/>
          </a:bodyPr>
          <a:lstStyle/>
          <a:p>
            <a:pPr>
              <a:lnSpc>
                <a:spcPts val="2223"/>
              </a:lnSpc>
            </a:pPr>
            <a:r>
              <a:rPr lang="en-US" sz="1710">
                <a:solidFill>
                  <a:srgbClr val="FFFFFF"/>
                </a:solidFill>
                <a:latin typeface="DM Sans"/>
              </a:rPr>
              <a:t>A DC motor can withstand temperatures ranging from 125 to 160 degrees. There is a need for thermal insulation.</a:t>
            </a:r>
          </a:p>
          <a:p>
            <a:pPr>
              <a:lnSpc>
                <a:spcPts val="2223"/>
              </a:lnSpc>
            </a:pPr>
            <a:r>
              <a:rPr lang="en-US" sz="1710">
                <a:solidFill>
                  <a:srgbClr val="FFFFFF"/>
                </a:solidFill>
                <a:latin typeface="DM Sans"/>
              </a:rPr>
              <a:t>The commercialization of a compact, lightweight, and cost-effective autonomous firefighting robot aims to make it accessible to the general public. This innovative solution empowers individuals to enhance fire safety measures and affordability. More people can proactively protect their homes, businesses, and communities, mitigating fire risks and ensuring a safer environment for all.</a:t>
            </a:r>
          </a:p>
          <a:p>
            <a:pPr algn="ctr">
              <a:lnSpc>
                <a:spcPts val="2223"/>
              </a:lnSpc>
              <a:spcBef>
                <a:spcPct val="0"/>
              </a:spcBef>
            </a:pPr>
            <a:endParaRPr lang="en-US" sz="1710">
              <a:solidFill>
                <a:srgbClr val="FFFFFF"/>
              </a:solidFill>
              <a:latin typeface="DM Sans"/>
            </a:endParaRPr>
          </a:p>
        </p:txBody>
      </p:sp>
      <p:grpSp>
        <p:nvGrpSpPr>
          <p:cNvPr id="15" name="Group 15"/>
          <p:cNvGrpSpPr/>
          <p:nvPr/>
        </p:nvGrpSpPr>
        <p:grpSpPr>
          <a:xfrm>
            <a:off x="12377997" y="4468214"/>
            <a:ext cx="4881303" cy="5100486"/>
            <a:chOff x="0" y="0"/>
            <a:chExt cx="1518708" cy="1586901"/>
          </a:xfrm>
        </p:grpSpPr>
        <p:sp>
          <p:nvSpPr>
            <p:cNvPr id="16" name="Freeform 16"/>
            <p:cNvSpPr/>
            <p:nvPr/>
          </p:nvSpPr>
          <p:spPr>
            <a:xfrm>
              <a:off x="0" y="0"/>
              <a:ext cx="1518708" cy="1586901"/>
            </a:xfrm>
            <a:custGeom>
              <a:avLst/>
              <a:gdLst/>
              <a:ahLst/>
              <a:cxnLst/>
              <a:rect l="l" t="t" r="r" b="b"/>
              <a:pathLst>
                <a:path w="1518708" h="1586901">
                  <a:moveTo>
                    <a:pt x="0" y="0"/>
                  </a:moveTo>
                  <a:lnTo>
                    <a:pt x="1518708" y="0"/>
                  </a:lnTo>
                  <a:lnTo>
                    <a:pt x="1518708" y="1586901"/>
                  </a:lnTo>
                  <a:lnTo>
                    <a:pt x="0" y="1586901"/>
                  </a:lnTo>
                  <a:close/>
                </a:path>
              </a:pathLst>
            </a:custGeom>
            <a:solidFill>
              <a:srgbClr val="1A1A1A"/>
            </a:solidFill>
          </p:spPr>
        </p:sp>
        <p:sp>
          <p:nvSpPr>
            <p:cNvPr id="17" name="TextBox 1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8" name="TextBox 18"/>
          <p:cNvSpPr txBox="1"/>
          <p:nvPr/>
        </p:nvSpPr>
        <p:spPr>
          <a:xfrm>
            <a:off x="12738292" y="5843136"/>
            <a:ext cx="4160713" cy="1921376"/>
          </a:xfrm>
          <a:prstGeom prst="rect">
            <a:avLst/>
          </a:prstGeom>
        </p:spPr>
        <p:txBody>
          <a:bodyPr lIns="0" tIns="0" rIns="0" bIns="0" rtlCol="0" anchor="t">
            <a:spAutoFit/>
          </a:bodyPr>
          <a:lstStyle/>
          <a:p>
            <a:pPr algn="ctr">
              <a:lnSpc>
                <a:spcPts val="2223"/>
              </a:lnSpc>
              <a:spcBef>
                <a:spcPct val="0"/>
              </a:spcBef>
            </a:pPr>
            <a:r>
              <a:rPr lang="en-US" sz="1710">
                <a:solidFill>
                  <a:srgbClr val="FFFFFF"/>
                </a:solidFill>
                <a:latin typeface="Open Sauce"/>
              </a:rPr>
              <a:t>The robot is equipped with a stereo IR camera [thermal imaging] for 3D depth sensing and an FMCW-based radar sensor to detect the distance of the objects. This robot will also have thermophile infrared Array sensors to locate humans and priortize.</a:t>
            </a:r>
          </a:p>
        </p:txBody>
      </p:sp>
      <p:sp>
        <p:nvSpPr>
          <p:cNvPr id="19" name="TextBox 19"/>
          <p:cNvSpPr txBox="1"/>
          <p:nvPr/>
        </p:nvSpPr>
        <p:spPr>
          <a:xfrm>
            <a:off x="14115478" y="8782050"/>
            <a:ext cx="1527274" cy="476250"/>
          </a:xfrm>
          <a:prstGeom prst="rect">
            <a:avLst/>
          </a:prstGeom>
        </p:spPr>
        <p:txBody>
          <a:bodyPr lIns="0" tIns="0" rIns="0" bIns="0" rtlCol="0" anchor="t">
            <a:spAutoFit/>
          </a:bodyPr>
          <a:lstStyle/>
          <a:p>
            <a:pPr algn="ctr">
              <a:lnSpc>
                <a:spcPts val="3899"/>
              </a:lnSpc>
              <a:spcBef>
                <a:spcPct val="0"/>
              </a:spcBef>
            </a:pPr>
            <a:r>
              <a:rPr lang="en-US" sz="2999">
                <a:solidFill>
                  <a:srgbClr val="FFFFFF"/>
                </a:solidFill>
                <a:latin typeface="Montserrat Classic Bold"/>
              </a:rPr>
              <a:t>Sensors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5303282" y="3086100"/>
            <a:ext cx="5062953" cy="4114800"/>
          </a:xfrm>
          <a:custGeom>
            <a:avLst/>
            <a:gdLst/>
            <a:ahLst/>
            <a:cxnLst/>
            <a:rect l="l" t="t" r="r" b="b"/>
            <a:pathLst>
              <a:path w="5062953" h="4114800">
                <a:moveTo>
                  <a:pt x="0" y="0"/>
                </a:moveTo>
                <a:lnTo>
                  <a:pt x="5062953" y="0"/>
                </a:lnTo>
                <a:lnTo>
                  <a:pt x="50629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765693" y="4080997"/>
            <a:ext cx="4881303" cy="5100486"/>
            <a:chOff x="0" y="0"/>
            <a:chExt cx="1518708" cy="1586901"/>
          </a:xfrm>
        </p:grpSpPr>
        <p:sp>
          <p:nvSpPr>
            <p:cNvPr id="4" name="Freeform 4"/>
            <p:cNvSpPr/>
            <p:nvPr/>
          </p:nvSpPr>
          <p:spPr>
            <a:xfrm>
              <a:off x="0" y="0"/>
              <a:ext cx="1518708" cy="1586901"/>
            </a:xfrm>
            <a:custGeom>
              <a:avLst/>
              <a:gdLst/>
              <a:ahLst/>
              <a:cxnLst/>
              <a:rect l="l" t="t" r="r" b="b"/>
              <a:pathLst>
                <a:path w="1518708" h="1586901">
                  <a:moveTo>
                    <a:pt x="0" y="0"/>
                  </a:moveTo>
                  <a:lnTo>
                    <a:pt x="1518708" y="0"/>
                  </a:lnTo>
                  <a:lnTo>
                    <a:pt x="1518708" y="1586901"/>
                  </a:lnTo>
                  <a:lnTo>
                    <a:pt x="0" y="1586901"/>
                  </a:lnTo>
                  <a:close/>
                </a:path>
              </a:pathLst>
            </a:custGeom>
            <a:solidFill>
              <a:srgbClr val="1A1A1A"/>
            </a:solidFill>
          </p:spPr>
        </p:sp>
        <p:sp>
          <p:nvSpPr>
            <p:cNvPr id="5" name="TextBox 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6" name="TextBox 6"/>
          <p:cNvSpPr txBox="1"/>
          <p:nvPr/>
        </p:nvSpPr>
        <p:spPr>
          <a:xfrm>
            <a:off x="4408560" y="1106847"/>
            <a:ext cx="9470880" cy="1238250"/>
          </a:xfrm>
          <a:prstGeom prst="rect">
            <a:avLst/>
          </a:prstGeom>
        </p:spPr>
        <p:txBody>
          <a:bodyPr lIns="0" tIns="0" rIns="0" bIns="0" rtlCol="0" anchor="t">
            <a:spAutoFit/>
          </a:bodyPr>
          <a:lstStyle/>
          <a:p>
            <a:pPr marL="0" lvl="0" indent="0" algn="ctr">
              <a:lnSpc>
                <a:spcPts val="9777"/>
              </a:lnSpc>
              <a:spcBef>
                <a:spcPct val="0"/>
              </a:spcBef>
            </a:pPr>
            <a:r>
              <a:rPr lang="en-US" sz="8147">
                <a:solidFill>
                  <a:srgbClr val="000000"/>
                </a:solidFill>
                <a:latin typeface="IBM Plex Sans Bold"/>
              </a:rPr>
              <a:t>NOVELTY</a:t>
            </a:r>
          </a:p>
        </p:txBody>
      </p:sp>
      <p:sp>
        <p:nvSpPr>
          <p:cNvPr id="7" name="TextBox 7"/>
          <p:cNvSpPr txBox="1"/>
          <p:nvPr/>
        </p:nvSpPr>
        <p:spPr>
          <a:xfrm>
            <a:off x="6868404" y="7915275"/>
            <a:ext cx="4675882" cy="476250"/>
          </a:xfrm>
          <a:prstGeom prst="rect">
            <a:avLst/>
          </a:prstGeom>
        </p:spPr>
        <p:txBody>
          <a:bodyPr lIns="0" tIns="0" rIns="0" bIns="0" rtlCol="0" anchor="t">
            <a:spAutoFit/>
          </a:bodyPr>
          <a:lstStyle/>
          <a:p>
            <a:pPr algn="ctr">
              <a:lnSpc>
                <a:spcPts val="3899"/>
              </a:lnSpc>
              <a:spcBef>
                <a:spcPct val="0"/>
              </a:spcBef>
            </a:pPr>
            <a:r>
              <a:rPr lang="en-US" sz="2999">
                <a:solidFill>
                  <a:srgbClr val="FFFFFF"/>
                </a:solidFill>
                <a:latin typeface="Montserrat Classic Bold"/>
              </a:rPr>
              <a:t>INTERCOMMUNICATION</a:t>
            </a:r>
          </a:p>
        </p:txBody>
      </p:sp>
      <p:sp>
        <p:nvSpPr>
          <p:cNvPr id="8" name="TextBox 8"/>
          <p:cNvSpPr txBox="1"/>
          <p:nvPr/>
        </p:nvSpPr>
        <p:spPr>
          <a:xfrm>
            <a:off x="7125989" y="4441324"/>
            <a:ext cx="4160713" cy="2759576"/>
          </a:xfrm>
          <a:prstGeom prst="rect">
            <a:avLst/>
          </a:prstGeom>
        </p:spPr>
        <p:txBody>
          <a:bodyPr lIns="0" tIns="0" rIns="0" bIns="0" rtlCol="0" anchor="t">
            <a:spAutoFit/>
          </a:bodyPr>
          <a:lstStyle/>
          <a:p>
            <a:pPr>
              <a:lnSpc>
                <a:spcPts val="2223"/>
              </a:lnSpc>
            </a:pPr>
            <a:r>
              <a:rPr lang="en-US" sz="1710">
                <a:solidFill>
                  <a:srgbClr val="FFFFFF"/>
                </a:solidFill>
                <a:latin typeface="DM Sans"/>
              </a:rPr>
              <a:t>In the previous application there is no provision for multiple robots to work collectively. Here we use modern communication systems when connects each robot to a system and this will help the fire fighting robots to work as a team and divide the number of robots needed according to intensity of fire and area . This will be done using AI integration.</a:t>
            </a:r>
          </a:p>
          <a:p>
            <a:pPr algn="ctr">
              <a:lnSpc>
                <a:spcPts val="2223"/>
              </a:lnSpc>
              <a:spcBef>
                <a:spcPct val="0"/>
              </a:spcBef>
            </a:pPr>
            <a:endParaRPr lang="en-US" sz="1710">
              <a:solidFill>
                <a:srgbClr val="FFFFFF"/>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289060" y="8030141"/>
            <a:ext cx="19151870" cy="9114142"/>
            <a:chOff x="0" y="0"/>
            <a:chExt cx="25535827" cy="12152189"/>
          </a:xfrm>
        </p:grpSpPr>
        <p:sp>
          <p:nvSpPr>
            <p:cNvPr id="3" name="Freeform 3"/>
            <p:cNvSpPr/>
            <p:nvPr/>
          </p:nvSpPr>
          <p:spPr>
            <a:xfrm>
              <a:off x="0" y="383530"/>
              <a:ext cx="14103200" cy="11385128"/>
            </a:xfrm>
            <a:custGeom>
              <a:avLst/>
              <a:gdLst/>
              <a:ahLst/>
              <a:cxnLst/>
              <a:rect l="l" t="t" r="r" b="b"/>
              <a:pathLst>
                <a:path w="14103200" h="11385128">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774539" y="0"/>
              <a:ext cx="10761288" cy="12152189"/>
            </a:xfrm>
            <a:custGeom>
              <a:avLst/>
              <a:gdLst/>
              <a:ahLst/>
              <a:cxnLst/>
              <a:rect l="l" t="t" r="r" b="b"/>
              <a:pathLst>
                <a:path w="10761288" h="12152189">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r:embed="rId5"/>
                  </a:ext>
                </a:extLst>
              </a:blip>
              <a:stretch>
                <a:fillRect l="-39884"/>
              </a:stretch>
            </a:blipFill>
          </p:spPr>
        </p:sp>
      </p:grpSp>
      <p:sp>
        <p:nvSpPr>
          <p:cNvPr id="5" name="TextBox 5"/>
          <p:cNvSpPr txBox="1"/>
          <p:nvPr/>
        </p:nvSpPr>
        <p:spPr>
          <a:xfrm>
            <a:off x="1014412" y="947296"/>
            <a:ext cx="8115300" cy="1076292"/>
          </a:xfrm>
          <a:prstGeom prst="rect">
            <a:avLst/>
          </a:prstGeom>
        </p:spPr>
        <p:txBody>
          <a:bodyPr lIns="0" tIns="0" rIns="0" bIns="0" rtlCol="0" anchor="t">
            <a:spAutoFit/>
          </a:bodyPr>
          <a:lstStyle/>
          <a:p>
            <a:pPr>
              <a:lnSpc>
                <a:spcPts val="8400"/>
              </a:lnSpc>
            </a:pPr>
            <a:r>
              <a:rPr lang="en-US" sz="7000">
                <a:solidFill>
                  <a:srgbClr val="01003B"/>
                </a:solidFill>
                <a:latin typeface="Be Vietnam Bold"/>
              </a:rPr>
              <a:t>Proposed Budget</a:t>
            </a:r>
          </a:p>
        </p:txBody>
      </p:sp>
      <p:graphicFrame>
        <p:nvGraphicFramePr>
          <p:cNvPr id="6" name="Table 6"/>
          <p:cNvGraphicFramePr>
            <a:graphicFrameLocks noGrp="1"/>
          </p:cNvGraphicFramePr>
          <p:nvPr/>
        </p:nvGraphicFramePr>
        <p:xfrm>
          <a:off x="1014412" y="2233872"/>
          <a:ext cx="16202025" cy="7645086"/>
        </p:xfrm>
        <a:graphic>
          <a:graphicData uri="http://schemas.openxmlformats.org/drawingml/2006/table">
            <a:tbl>
              <a:tblPr/>
              <a:tblGrid>
                <a:gridCol w="5400675">
                  <a:extLst>
                    <a:ext uri="{9D8B030D-6E8A-4147-A177-3AD203B41FA5}">
                      <a16:colId xmlns:a16="http://schemas.microsoft.com/office/drawing/2014/main" val="20000"/>
                    </a:ext>
                  </a:extLst>
                </a:gridCol>
                <a:gridCol w="5400675">
                  <a:extLst>
                    <a:ext uri="{9D8B030D-6E8A-4147-A177-3AD203B41FA5}">
                      <a16:colId xmlns:a16="http://schemas.microsoft.com/office/drawing/2014/main" val="20001"/>
                    </a:ext>
                  </a:extLst>
                </a:gridCol>
                <a:gridCol w="5400675">
                  <a:extLst>
                    <a:ext uri="{9D8B030D-6E8A-4147-A177-3AD203B41FA5}">
                      <a16:colId xmlns:a16="http://schemas.microsoft.com/office/drawing/2014/main" val="20002"/>
                    </a:ext>
                  </a:extLst>
                </a:gridCol>
              </a:tblGrid>
              <a:tr h="896467">
                <a:tc>
                  <a:txBody>
                    <a:bodyPr/>
                    <a:lstStyle/>
                    <a:p>
                      <a:pPr algn="ctr">
                        <a:lnSpc>
                          <a:spcPts val="3359"/>
                        </a:lnSpc>
                        <a:defRPr/>
                      </a:pPr>
                      <a:r>
                        <a:rPr lang="en-US" sz="2399">
                          <a:solidFill>
                            <a:srgbClr val="F8F8F8"/>
                          </a:solidFill>
                          <a:latin typeface="Be Vietnam Bold"/>
                        </a:rPr>
                        <a:t>Components</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tc>
                  <a:txBody>
                    <a:bodyPr/>
                    <a:lstStyle/>
                    <a:p>
                      <a:pPr algn="ctr">
                        <a:lnSpc>
                          <a:spcPts val="3359"/>
                        </a:lnSpc>
                        <a:defRPr/>
                      </a:pPr>
                      <a:r>
                        <a:rPr lang="en-US" sz="2399">
                          <a:solidFill>
                            <a:srgbClr val="F8F8F8"/>
                          </a:solidFill>
                          <a:latin typeface="Be Vietnam Bold"/>
                        </a:rPr>
                        <a:t>Value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tc>
                  <a:txBody>
                    <a:bodyPr/>
                    <a:lstStyle/>
                    <a:p>
                      <a:pPr algn="ctr">
                        <a:lnSpc>
                          <a:spcPts val="3359"/>
                        </a:lnSpc>
                        <a:defRPr/>
                      </a:pPr>
                      <a:r>
                        <a:rPr lang="en-US" sz="2399">
                          <a:solidFill>
                            <a:srgbClr val="F8F8F8"/>
                          </a:solidFill>
                          <a:latin typeface="Be Vietnam Bold"/>
                        </a:rPr>
                        <a:t>Amount in Total</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extLst>
                  <a:ext uri="{0D108BD9-81ED-4DB2-BD59-A6C34878D82A}">
                    <a16:rowId xmlns:a16="http://schemas.microsoft.com/office/drawing/2014/main" val="10000"/>
                  </a:ext>
                </a:extLst>
              </a:tr>
              <a:tr h="833123">
                <a:tc>
                  <a:txBody>
                    <a:bodyPr/>
                    <a:lstStyle/>
                    <a:p>
                      <a:pPr algn="ctr">
                        <a:lnSpc>
                          <a:spcPts val="2659"/>
                        </a:lnSpc>
                        <a:defRPr/>
                      </a:pPr>
                      <a:r>
                        <a:rPr lang="en-US" sz="1899">
                          <a:solidFill>
                            <a:srgbClr val="01003B"/>
                          </a:solidFill>
                          <a:latin typeface="IBM Plex Sans"/>
                        </a:rPr>
                        <a:t>UNO arduino</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₹600</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1 X 600 = 600 </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833123">
                <a:tc>
                  <a:txBody>
                    <a:bodyPr/>
                    <a:lstStyle/>
                    <a:p>
                      <a:pPr algn="ctr">
                        <a:lnSpc>
                          <a:spcPts val="2659"/>
                        </a:lnSpc>
                        <a:defRPr/>
                      </a:pPr>
                      <a:r>
                        <a:rPr lang="en-US" sz="1899">
                          <a:solidFill>
                            <a:srgbClr val="01003B"/>
                          </a:solidFill>
                          <a:latin typeface="IBM Plex Sans"/>
                        </a:rPr>
                        <a:t>Flame sensor</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₹55</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4 X 55 = 220</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833123">
                <a:tc>
                  <a:txBody>
                    <a:bodyPr/>
                    <a:lstStyle/>
                    <a:p>
                      <a:pPr algn="ctr">
                        <a:lnSpc>
                          <a:spcPts val="2659"/>
                        </a:lnSpc>
                        <a:defRPr/>
                      </a:pPr>
                      <a:r>
                        <a:rPr lang="en-US" sz="1899">
                          <a:solidFill>
                            <a:srgbClr val="01003B"/>
                          </a:solidFill>
                          <a:latin typeface="IBM Plex Sans"/>
                        </a:rPr>
                        <a:t> DC motor</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₹93</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4 X 93 = 372</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3"/>
                  </a:ext>
                </a:extLst>
              </a:tr>
              <a:tr h="833123">
                <a:tc>
                  <a:txBody>
                    <a:bodyPr/>
                    <a:lstStyle/>
                    <a:p>
                      <a:pPr algn="ctr">
                        <a:lnSpc>
                          <a:spcPts val="2659"/>
                        </a:lnSpc>
                        <a:defRPr/>
                      </a:pPr>
                      <a:r>
                        <a:rPr lang="en-US" sz="1899">
                          <a:solidFill>
                            <a:srgbClr val="01003B"/>
                          </a:solidFill>
                          <a:latin typeface="IBM Plex Sans"/>
                        </a:rPr>
                        <a:t>DC submersible Pump</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₹95</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1 X 95 = 95</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833123">
                <a:tc>
                  <a:txBody>
                    <a:bodyPr/>
                    <a:lstStyle/>
                    <a:p>
                      <a:pPr algn="ctr">
                        <a:lnSpc>
                          <a:spcPts val="2659"/>
                        </a:lnSpc>
                        <a:defRPr/>
                      </a:pPr>
                      <a:r>
                        <a:rPr lang="en-US" sz="1899">
                          <a:solidFill>
                            <a:srgbClr val="01003B"/>
                          </a:solidFill>
                          <a:latin typeface="IBM Plex Sans"/>
                        </a:rPr>
                        <a:t>Motor driver</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₹150</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1 X 150 = 150 </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5"/>
                  </a:ext>
                </a:extLst>
              </a:tr>
              <a:tr h="833123">
                <a:tc>
                  <a:txBody>
                    <a:bodyPr/>
                    <a:lstStyle/>
                    <a:p>
                      <a:pPr algn="ctr">
                        <a:lnSpc>
                          <a:spcPts val="2659"/>
                        </a:lnSpc>
                        <a:defRPr/>
                      </a:pPr>
                      <a:r>
                        <a:rPr lang="en-US" sz="1899">
                          <a:solidFill>
                            <a:srgbClr val="01003B"/>
                          </a:solidFill>
                          <a:latin typeface="IBM Plex Sans"/>
                        </a:rPr>
                        <a:t>Single channel Relay Module</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₹60</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1 X 60 = 60</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833123">
                <a:tc>
                  <a:txBody>
                    <a:bodyPr/>
                    <a:lstStyle/>
                    <a:p>
                      <a:pPr algn="ctr">
                        <a:lnSpc>
                          <a:spcPts val="2659"/>
                        </a:lnSpc>
                        <a:defRPr/>
                      </a:pPr>
                      <a:r>
                        <a:rPr lang="en-US" sz="1899">
                          <a:solidFill>
                            <a:srgbClr val="01003B"/>
                          </a:solidFill>
                          <a:latin typeface="IBM Plex Sans"/>
                        </a:rPr>
                        <a:t>Robo car model</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₹800</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1 X  800 = 800</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7"/>
                  </a:ext>
                </a:extLst>
              </a:tr>
              <a:tr h="916758">
                <a:tc>
                  <a:txBody>
                    <a:bodyPr/>
                    <a:lstStyle/>
                    <a:p>
                      <a:pPr algn="ctr">
                        <a:lnSpc>
                          <a:spcPts val="3359"/>
                        </a:lnSpc>
                        <a:defRPr/>
                      </a:pPr>
                      <a:r>
                        <a:rPr lang="en-US" sz="2399">
                          <a:solidFill>
                            <a:srgbClr val="2667FF"/>
                          </a:solidFill>
                          <a:latin typeface="IBM Plex Sans Bold"/>
                        </a:rPr>
                        <a:t>TOTAL</a:t>
                      </a:r>
                      <a:endParaRPr lang="en-US" sz="1100"/>
                    </a:p>
                  </a:txBody>
                  <a:tcPr marL="190500" marR="190500" marT="190500" marB="190500" anchor="ctr">
                    <a:lnL w="9525"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659"/>
                        </a:lnSpc>
                        <a:defRPr/>
                      </a:pPr>
                      <a:r>
                        <a:rPr lang="en-US" sz="1899">
                          <a:solidFill>
                            <a:srgbClr val="01003B"/>
                          </a:solidFill>
                          <a:latin typeface="IBM Plex Sans"/>
                        </a:rPr>
                        <a:t>2300</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76" r="-976"/>
            </a:stretch>
          </a:blipFill>
        </p:spPr>
      </p:sp>
      <p:sp>
        <p:nvSpPr>
          <p:cNvPr id="3" name="TextBox 3"/>
          <p:cNvSpPr txBox="1"/>
          <p:nvPr/>
        </p:nvSpPr>
        <p:spPr>
          <a:xfrm>
            <a:off x="4408560" y="1106847"/>
            <a:ext cx="9470880" cy="1238250"/>
          </a:xfrm>
          <a:prstGeom prst="rect">
            <a:avLst/>
          </a:prstGeom>
        </p:spPr>
        <p:txBody>
          <a:bodyPr lIns="0" tIns="0" rIns="0" bIns="0" rtlCol="0" anchor="t">
            <a:spAutoFit/>
          </a:bodyPr>
          <a:lstStyle/>
          <a:p>
            <a:pPr marL="0" lvl="0" indent="0" algn="ctr">
              <a:lnSpc>
                <a:spcPts val="9777"/>
              </a:lnSpc>
              <a:spcBef>
                <a:spcPct val="0"/>
              </a:spcBef>
            </a:pPr>
            <a:r>
              <a:rPr lang="en-US" sz="8147">
                <a:solidFill>
                  <a:srgbClr val="FFFFFF"/>
                </a:solidFill>
                <a:latin typeface="IBM Plex Sans Bold"/>
              </a:rPr>
              <a:t>OBJECTIVE</a:t>
            </a:r>
          </a:p>
        </p:txBody>
      </p:sp>
      <p:grpSp>
        <p:nvGrpSpPr>
          <p:cNvPr id="4" name="Group 4"/>
          <p:cNvGrpSpPr/>
          <p:nvPr/>
        </p:nvGrpSpPr>
        <p:grpSpPr>
          <a:xfrm>
            <a:off x="2103901" y="3464296"/>
            <a:ext cx="4083926" cy="5794004"/>
            <a:chOff x="0" y="0"/>
            <a:chExt cx="5445235" cy="7725338"/>
          </a:xfrm>
        </p:grpSpPr>
        <p:grpSp>
          <p:nvGrpSpPr>
            <p:cNvPr id="5" name="Group 5"/>
            <p:cNvGrpSpPr/>
            <p:nvPr/>
          </p:nvGrpSpPr>
          <p:grpSpPr>
            <a:xfrm>
              <a:off x="118" y="0"/>
              <a:ext cx="5444998" cy="7725338"/>
              <a:chOff x="0" y="0"/>
              <a:chExt cx="1075555" cy="1525993"/>
            </a:xfrm>
          </p:grpSpPr>
          <p:sp>
            <p:nvSpPr>
              <p:cNvPr id="6" name="Freeform 6"/>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AutoShape 8"/>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9" name="TextBox 9"/>
          <p:cNvSpPr txBox="1"/>
          <p:nvPr/>
        </p:nvSpPr>
        <p:spPr>
          <a:xfrm>
            <a:off x="2273183" y="4019929"/>
            <a:ext cx="3745362" cy="502920"/>
          </a:xfrm>
          <a:prstGeom prst="rect">
            <a:avLst/>
          </a:prstGeom>
        </p:spPr>
        <p:txBody>
          <a:bodyPr lIns="0" tIns="0" rIns="0" bIns="0" rtlCol="0" anchor="t">
            <a:spAutoFit/>
          </a:bodyPr>
          <a:lstStyle/>
          <a:p>
            <a:pPr algn="ctr">
              <a:lnSpc>
                <a:spcPts val="4199"/>
              </a:lnSpc>
            </a:pPr>
            <a:r>
              <a:rPr lang="en-US" sz="2799">
                <a:solidFill>
                  <a:srgbClr val="000000"/>
                </a:solidFill>
                <a:latin typeface="Montserrat Light Bold"/>
              </a:rPr>
              <a:t> Enhanced safety</a:t>
            </a:r>
          </a:p>
        </p:txBody>
      </p:sp>
      <p:sp>
        <p:nvSpPr>
          <p:cNvPr id="10" name="TextBox 10"/>
          <p:cNvSpPr txBox="1"/>
          <p:nvPr/>
        </p:nvSpPr>
        <p:spPr>
          <a:xfrm>
            <a:off x="2327162" y="5218136"/>
            <a:ext cx="3637405" cy="3720465"/>
          </a:xfrm>
          <a:prstGeom prst="rect">
            <a:avLst/>
          </a:prstGeom>
        </p:spPr>
        <p:txBody>
          <a:bodyPr lIns="0" tIns="0" rIns="0" bIns="0" rtlCol="0" anchor="t">
            <a:spAutoFit/>
          </a:bodyPr>
          <a:lstStyle/>
          <a:p>
            <a:pPr algn="ctr">
              <a:lnSpc>
                <a:spcPts val="2519"/>
              </a:lnSpc>
            </a:pPr>
            <a:r>
              <a:rPr lang="en-US" sz="1799">
                <a:solidFill>
                  <a:srgbClr val="100F0D"/>
                </a:solidFill>
                <a:latin typeface="Montserrat Light"/>
              </a:rPr>
              <a:t>Fire incidents pose significant risks to human firefighters. By deploying an automatic fire extinguisher robot, we can reduce the need for human intervention in dangerous environments. The robot can navigate through hazardous areas, minimizing the exposure of firefighters to flames, smoke, and toxic gases.</a:t>
            </a:r>
          </a:p>
          <a:p>
            <a:pPr algn="ctr">
              <a:lnSpc>
                <a:spcPts val="2100"/>
              </a:lnSpc>
            </a:pPr>
            <a:endParaRPr lang="en-US" sz="1799">
              <a:solidFill>
                <a:srgbClr val="100F0D"/>
              </a:solidFill>
              <a:latin typeface="Montserrat Light"/>
            </a:endParaRPr>
          </a:p>
        </p:txBody>
      </p:sp>
      <p:grpSp>
        <p:nvGrpSpPr>
          <p:cNvPr id="11" name="Group 11"/>
          <p:cNvGrpSpPr/>
          <p:nvPr/>
        </p:nvGrpSpPr>
        <p:grpSpPr>
          <a:xfrm>
            <a:off x="7102037" y="3473821"/>
            <a:ext cx="4083926" cy="5794004"/>
            <a:chOff x="0" y="0"/>
            <a:chExt cx="5445235" cy="7725338"/>
          </a:xfrm>
        </p:grpSpPr>
        <p:grpSp>
          <p:nvGrpSpPr>
            <p:cNvPr id="12" name="Group 12"/>
            <p:cNvGrpSpPr/>
            <p:nvPr/>
          </p:nvGrpSpPr>
          <p:grpSpPr>
            <a:xfrm>
              <a:off x="118" y="0"/>
              <a:ext cx="5444998" cy="7725338"/>
              <a:chOff x="0" y="0"/>
              <a:chExt cx="1075555" cy="1525993"/>
            </a:xfrm>
          </p:grpSpPr>
          <p:sp>
            <p:nvSpPr>
              <p:cNvPr id="13" name="Freeform 13"/>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AutoShape 15"/>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6" name="TextBox 16"/>
          <p:cNvSpPr txBox="1"/>
          <p:nvPr/>
        </p:nvSpPr>
        <p:spPr>
          <a:xfrm>
            <a:off x="7271319" y="3748466"/>
            <a:ext cx="3745362" cy="1045845"/>
          </a:xfrm>
          <a:prstGeom prst="rect">
            <a:avLst/>
          </a:prstGeom>
        </p:spPr>
        <p:txBody>
          <a:bodyPr lIns="0" tIns="0" rIns="0" bIns="0" rtlCol="0" anchor="t">
            <a:spAutoFit/>
          </a:bodyPr>
          <a:lstStyle/>
          <a:p>
            <a:pPr algn="ctr">
              <a:lnSpc>
                <a:spcPts val="4199"/>
              </a:lnSpc>
            </a:pPr>
            <a:r>
              <a:rPr lang="en-US" sz="2799">
                <a:solidFill>
                  <a:srgbClr val="000000"/>
                </a:solidFill>
                <a:latin typeface="Montserrat Light Bold"/>
              </a:rPr>
              <a:t>Rapid response and 24/7 availability</a:t>
            </a:r>
          </a:p>
        </p:txBody>
      </p:sp>
      <p:sp>
        <p:nvSpPr>
          <p:cNvPr id="17" name="TextBox 17"/>
          <p:cNvSpPr txBox="1"/>
          <p:nvPr/>
        </p:nvSpPr>
        <p:spPr>
          <a:xfrm>
            <a:off x="7271319" y="5107053"/>
            <a:ext cx="3802512" cy="3952157"/>
          </a:xfrm>
          <a:prstGeom prst="rect">
            <a:avLst/>
          </a:prstGeom>
        </p:spPr>
        <p:txBody>
          <a:bodyPr lIns="0" tIns="0" rIns="0" bIns="0" rtlCol="0" anchor="t">
            <a:spAutoFit/>
          </a:bodyPr>
          <a:lstStyle/>
          <a:p>
            <a:pPr algn="ctr">
              <a:lnSpc>
                <a:spcPts val="2279"/>
              </a:lnSpc>
            </a:pPr>
            <a:r>
              <a:rPr lang="en-US" sz="1628">
                <a:solidFill>
                  <a:srgbClr val="100F0D"/>
                </a:solidFill>
                <a:latin typeface="Montserrat Light"/>
              </a:rPr>
              <a:t>Fire incidents can occur at any time, including when emergency response teams might be delayed or unavailable. An automatic fire extinguisher robot can be programmed to respond swiftly, detecting fires and initiating extinguishing procedures immediately. This ensures round-the-clock availability and a rapid response, potentially minimizing the spread of fires and reducing property damage.</a:t>
            </a:r>
          </a:p>
          <a:p>
            <a:pPr algn="ctr">
              <a:lnSpc>
                <a:spcPts val="1999"/>
              </a:lnSpc>
            </a:pPr>
            <a:endParaRPr lang="en-US" sz="1628">
              <a:solidFill>
                <a:srgbClr val="100F0D"/>
              </a:solidFill>
              <a:latin typeface="Montserrat Light"/>
            </a:endParaRPr>
          </a:p>
        </p:txBody>
      </p:sp>
      <p:grpSp>
        <p:nvGrpSpPr>
          <p:cNvPr id="18" name="Group 18"/>
          <p:cNvGrpSpPr/>
          <p:nvPr/>
        </p:nvGrpSpPr>
        <p:grpSpPr>
          <a:xfrm>
            <a:off x="12100363" y="3464296"/>
            <a:ext cx="4083926" cy="5794004"/>
            <a:chOff x="0" y="0"/>
            <a:chExt cx="5445235" cy="7725338"/>
          </a:xfrm>
        </p:grpSpPr>
        <p:grpSp>
          <p:nvGrpSpPr>
            <p:cNvPr id="19" name="Group 19"/>
            <p:cNvGrpSpPr/>
            <p:nvPr/>
          </p:nvGrpSpPr>
          <p:grpSpPr>
            <a:xfrm>
              <a:off x="118" y="0"/>
              <a:ext cx="5444998" cy="7725338"/>
              <a:chOff x="0" y="0"/>
              <a:chExt cx="1075555" cy="1525993"/>
            </a:xfrm>
          </p:grpSpPr>
          <p:sp>
            <p:nvSpPr>
              <p:cNvPr id="20" name="Freeform 20"/>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2" name="AutoShape 22"/>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23" name="TextBox 23"/>
          <p:cNvSpPr txBox="1"/>
          <p:nvPr/>
        </p:nvSpPr>
        <p:spPr>
          <a:xfrm>
            <a:off x="12269645" y="3748466"/>
            <a:ext cx="3745362" cy="1045845"/>
          </a:xfrm>
          <a:prstGeom prst="rect">
            <a:avLst/>
          </a:prstGeom>
        </p:spPr>
        <p:txBody>
          <a:bodyPr lIns="0" tIns="0" rIns="0" bIns="0" rtlCol="0" anchor="t">
            <a:spAutoFit/>
          </a:bodyPr>
          <a:lstStyle/>
          <a:p>
            <a:pPr algn="ctr">
              <a:lnSpc>
                <a:spcPts val="4199"/>
              </a:lnSpc>
            </a:pPr>
            <a:r>
              <a:rPr lang="en-US" sz="2799">
                <a:solidFill>
                  <a:srgbClr val="000000"/>
                </a:solidFill>
                <a:latin typeface="Montserrat Light Bold"/>
              </a:rPr>
              <a:t> Efficient fire suppression</a:t>
            </a:r>
          </a:p>
        </p:txBody>
      </p:sp>
      <p:sp>
        <p:nvSpPr>
          <p:cNvPr id="24" name="TextBox 24"/>
          <p:cNvSpPr txBox="1"/>
          <p:nvPr/>
        </p:nvSpPr>
        <p:spPr>
          <a:xfrm>
            <a:off x="12362172" y="5114925"/>
            <a:ext cx="3560309" cy="4293535"/>
          </a:xfrm>
          <a:prstGeom prst="rect">
            <a:avLst/>
          </a:prstGeom>
        </p:spPr>
        <p:txBody>
          <a:bodyPr lIns="0" tIns="0" rIns="0" bIns="0" rtlCol="0" anchor="t">
            <a:spAutoFit/>
          </a:bodyPr>
          <a:lstStyle/>
          <a:p>
            <a:pPr algn="ctr">
              <a:lnSpc>
                <a:spcPts val="2476"/>
              </a:lnSpc>
            </a:pPr>
            <a:r>
              <a:rPr lang="en-US" sz="1768">
                <a:solidFill>
                  <a:srgbClr val="100F0D"/>
                </a:solidFill>
                <a:latin typeface="Montserrat Light"/>
              </a:rPr>
              <a:t>Fire extinguisher robots can be designed to navigate autonomously or remotely controlled. They can accurately assess the fire's location and use various sensors to detect heat, smoke, or flames. With this information, the robot can navigate to the source of the fire and apply the appropriate extinguishing agents precisely and efficiently, improving fire suppression effectiveness.</a:t>
            </a:r>
          </a:p>
          <a:p>
            <a:pPr algn="ctr">
              <a:lnSpc>
                <a:spcPts val="2476"/>
              </a:lnSpc>
            </a:pPr>
            <a:endParaRPr lang="en-US" sz="1768">
              <a:solidFill>
                <a:srgbClr val="100F0D"/>
              </a:solidFill>
              <a:latin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09" b="-9209"/>
            </a:stretch>
          </a:blipFill>
        </p:spPr>
      </p:sp>
      <p:grpSp>
        <p:nvGrpSpPr>
          <p:cNvPr id="3" name="Group 3"/>
          <p:cNvGrpSpPr/>
          <p:nvPr/>
        </p:nvGrpSpPr>
        <p:grpSpPr>
          <a:xfrm>
            <a:off x="477133" y="3464296"/>
            <a:ext cx="4083926" cy="5794004"/>
            <a:chOff x="0" y="0"/>
            <a:chExt cx="5445235" cy="7725338"/>
          </a:xfrm>
        </p:grpSpPr>
        <p:grpSp>
          <p:nvGrpSpPr>
            <p:cNvPr id="4" name="Group 4"/>
            <p:cNvGrpSpPr/>
            <p:nvPr/>
          </p:nvGrpSpPr>
          <p:grpSpPr>
            <a:xfrm>
              <a:off x="118" y="0"/>
              <a:ext cx="5444998" cy="7725338"/>
              <a:chOff x="0" y="0"/>
              <a:chExt cx="1075555" cy="1525993"/>
            </a:xfrm>
          </p:grpSpPr>
          <p:sp>
            <p:nvSpPr>
              <p:cNvPr id="5" name="Freeform 5"/>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AutoShape 7"/>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8" name="TextBox 8"/>
          <p:cNvSpPr txBox="1"/>
          <p:nvPr/>
        </p:nvSpPr>
        <p:spPr>
          <a:xfrm>
            <a:off x="646416" y="3748466"/>
            <a:ext cx="3745362" cy="1045845"/>
          </a:xfrm>
          <a:prstGeom prst="rect">
            <a:avLst/>
          </a:prstGeom>
        </p:spPr>
        <p:txBody>
          <a:bodyPr lIns="0" tIns="0" rIns="0" bIns="0" rtlCol="0" anchor="t">
            <a:spAutoFit/>
          </a:bodyPr>
          <a:lstStyle/>
          <a:p>
            <a:pPr algn="ctr">
              <a:lnSpc>
                <a:spcPts val="4199"/>
              </a:lnSpc>
            </a:pPr>
            <a:r>
              <a:rPr lang="en-US" sz="2799">
                <a:solidFill>
                  <a:srgbClr val="000000"/>
                </a:solidFill>
                <a:latin typeface="Montserrat Light Bold"/>
              </a:rPr>
              <a:t>Access to confined spaces</a:t>
            </a:r>
          </a:p>
        </p:txBody>
      </p:sp>
      <p:sp>
        <p:nvSpPr>
          <p:cNvPr id="9" name="TextBox 9"/>
          <p:cNvSpPr txBox="1"/>
          <p:nvPr/>
        </p:nvSpPr>
        <p:spPr>
          <a:xfrm>
            <a:off x="774597" y="5107053"/>
            <a:ext cx="3489000" cy="4505765"/>
          </a:xfrm>
          <a:prstGeom prst="rect">
            <a:avLst/>
          </a:prstGeom>
        </p:spPr>
        <p:txBody>
          <a:bodyPr lIns="0" tIns="0" rIns="0" bIns="0" rtlCol="0" anchor="t">
            <a:spAutoFit/>
          </a:bodyPr>
          <a:lstStyle/>
          <a:p>
            <a:pPr algn="ctr">
              <a:lnSpc>
                <a:spcPts val="2277"/>
              </a:lnSpc>
            </a:pPr>
            <a:r>
              <a:rPr lang="en-US" sz="1626">
                <a:solidFill>
                  <a:srgbClr val="100F0D"/>
                </a:solidFill>
                <a:latin typeface="Montserrat Light"/>
              </a:rPr>
              <a:t>Some fires occur in locations that are challenging for humans to access, such as tight corridors, crawl spaces, or high-rise buildings. Fire extinguisher robots can be built with compact and agile designs, allowing them to maneuver through confined spaces that might be difficult or dangerous for humans. This capability enables better reach and more effective fire suppression in hard-to-reach areas.</a:t>
            </a:r>
          </a:p>
          <a:p>
            <a:pPr algn="ctr">
              <a:lnSpc>
                <a:spcPts val="2277"/>
              </a:lnSpc>
            </a:pPr>
            <a:endParaRPr lang="en-US" sz="1626">
              <a:solidFill>
                <a:srgbClr val="100F0D"/>
              </a:solidFill>
              <a:latin typeface="Montserrat Light"/>
            </a:endParaRPr>
          </a:p>
          <a:p>
            <a:pPr algn="ctr">
              <a:lnSpc>
                <a:spcPts val="1874"/>
              </a:lnSpc>
            </a:pPr>
            <a:endParaRPr lang="en-US" sz="1626">
              <a:solidFill>
                <a:srgbClr val="100F0D"/>
              </a:solidFill>
              <a:latin typeface="Montserrat Light"/>
            </a:endParaRPr>
          </a:p>
        </p:txBody>
      </p:sp>
      <p:grpSp>
        <p:nvGrpSpPr>
          <p:cNvPr id="10" name="Group 10"/>
          <p:cNvGrpSpPr/>
          <p:nvPr/>
        </p:nvGrpSpPr>
        <p:grpSpPr>
          <a:xfrm>
            <a:off x="4846810" y="3464296"/>
            <a:ext cx="4083926" cy="5794004"/>
            <a:chOff x="0" y="0"/>
            <a:chExt cx="5445235" cy="7725338"/>
          </a:xfrm>
        </p:grpSpPr>
        <p:grpSp>
          <p:nvGrpSpPr>
            <p:cNvPr id="11" name="Group 11"/>
            <p:cNvGrpSpPr/>
            <p:nvPr/>
          </p:nvGrpSpPr>
          <p:grpSpPr>
            <a:xfrm>
              <a:off x="118" y="0"/>
              <a:ext cx="5444998" cy="7725338"/>
              <a:chOff x="0" y="0"/>
              <a:chExt cx="1075555" cy="1525993"/>
            </a:xfrm>
          </p:grpSpPr>
          <p:sp>
            <p:nvSpPr>
              <p:cNvPr id="12" name="Freeform 12"/>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4" name="AutoShape 14"/>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15" name="TextBox 15"/>
          <p:cNvSpPr txBox="1"/>
          <p:nvPr/>
        </p:nvSpPr>
        <p:spPr>
          <a:xfrm>
            <a:off x="5315479" y="3589148"/>
            <a:ext cx="3146589" cy="1354957"/>
          </a:xfrm>
          <a:prstGeom prst="rect">
            <a:avLst/>
          </a:prstGeom>
        </p:spPr>
        <p:txBody>
          <a:bodyPr lIns="0" tIns="0" rIns="0" bIns="0" rtlCol="0" anchor="t">
            <a:spAutoFit/>
          </a:bodyPr>
          <a:lstStyle/>
          <a:p>
            <a:pPr algn="ctr">
              <a:lnSpc>
                <a:spcPts val="3528"/>
              </a:lnSpc>
            </a:pPr>
            <a:r>
              <a:rPr lang="en-US" sz="2352">
                <a:solidFill>
                  <a:srgbClr val="000000"/>
                </a:solidFill>
                <a:latin typeface="Montserrat Light Bold"/>
              </a:rPr>
              <a:t>Continuous monitoring and data collection</a:t>
            </a:r>
          </a:p>
        </p:txBody>
      </p:sp>
      <p:sp>
        <p:nvSpPr>
          <p:cNvPr id="16" name="TextBox 16"/>
          <p:cNvSpPr txBox="1"/>
          <p:nvPr/>
        </p:nvSpPr>
        <p:spPr>
          <a:xfrm>
            <a:off x="5016092" y="5107053"/>
            <a:ext cx="3802512" cy="3952157"/>
          </a:xfrm>
          <a:prstGeom prst="rect">
            <a:avLst/>
          </a:prstGeom>
        </p:spPr>
        <p:txBody>
          <a:bodyPr lIns="0" tIns="0" rIns="0" bIns="0" rtlCol="0" anchor="t">
            <a:spAutoFit/>
          </a:bodyPr>
          <a:lstStyle/>
          <a:p>
            <a:pPr algn="ctr">
              <a:lnSpc>
                <a:spcPts val="2279"/>
              </a:lnSpc>
            </a:pPr>
            <a:r>
              <a:rPr lang="en-US" sz="1628">
                <a:solidFill>
                  <a:srgbClr val="100F0D"/>
                </a:solidFill>
                <a:latin typeface="Montserrat Light"/>
              </a:rPr>
              <a:t>Fire extinguisher robots can be equipped with sensors to monitor fire conditions and collect real-time data. This information can be invaluable for firefighters and emergency management teams, providing insights into fire behavior, temperature patterns, and other critical data. Analyzing this data can help improve firefighting strategies, enhance safety protocols, and contribute to future fire prevention efforts.</a:t>
            </a:r>
          </a:p>
          <a:p>
            <a:pPr algn="ctr">
              <a:lnSpc>
                <a:spcPts val="1999"/>
              </a:lnSpc>
            </a:pPr>
            <a:endParaRPr lang="en-US" sz="1628">
              <a:solidFill>
                <a:srgbClr val="100F0D"/>
              </a:solidFill>
              <a:latin typeface="Montserrat Light"/>
            </a:endParaRPr>
          </a:p>
        </p:txBody>
      </p:sp>
      <p:grpSp>
        <p:nvGrpSpPr>
          <p:cNvPr id="17" name="Group 17"/>
          <p:cNvGrpSpPr/>
          <p:nvPr/>
        </p:nvGrpSpPr>
        <p:grpSpPr>
          <a:xfrm>
            <a:off x="9511761" y="3464296"/>
            <a:ext cx="4083926" cy="5794004"/>
            <a:chOff x="0" y="0"/>
            <a:chExt cx="5445235" cy="7725338"/>
          </a:xfrm>
        </p:grpSpPr>
        <p:grpSp>
          <p:nvGrpSpPr>
            <p:cNvPr id="18" name="Group 18"/>
            <p:cNvGrpSpPr/>
            <p:nvPr/>
          </p:nvGrpSpPr>
          <p:grpSpPr>
            <a:xfrm>
              <a:off x="118" y="0"/>
              <a:ext cx="5444998" cy="7725338"/>
              <a:chOff x="0" y="0"/>
              <a:chExt cx="1075555" cy="1525993"/>
            </a:xfrm>
          </p:grpSpPr>
          <p:sp>
            <p:nvSpPr>
              <p:cNvPr id="19" name="Freeform 19"/>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1" name="AutoShape 21"/>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22" name="TextBox 22"/>
          <p:cNvSpPr txBox="1"/>
          <p:nvPr/>
        </p:nvSpPr>
        <p:spPr>
          <a:xfrm>
            <a:off x="9681043" y="3748466"/>
            <a:ext cx="3745362" cy="1045845"/>
          </a:xfrm>
          <a:prstGeom prst="rect">
            <a:avLst/>
          </a:prstGeom>
        </p:spPr>
        <p:txBody>
          <a:bodyPr lIns="0" tIns="0" rIns="0" bIns="0" rtlCol="0" anchor="t">
            <a:spAutoFit/>
          </a:bodyPr>
          <a:lstStyle/>
          <a:p>
            <a:pPr algn="ctr">
              <a:lnSpc>
                <a:spcPts val="4199"/>
              </a:lnSpc>
            </a:pPr>
            <a:r>
              <a:rPr lang="en-US" sz="2799">
                <a:solidFill>
                  <a:srgbClr val="000000"/>
                </a:solidFill>
                <a:latin typeface="Montserrat Light Bold"/>
              </a:rPr>
              <a:t>Collaborative firefighting</a:t>
            </a:r>
          </a:p>
        </p:txBody>
      </p:sp>
      <p:sp>
        <p:nvSpPr>
          <p:cNvPr id="23" name="TextBox 23"/>
          <p:cNvSpPr txBox="1"/>
          <p:nvPr/>
        </p:nvSpPr>
        <p:spPr>
          <a:xfrm>
            <a:off x="9773570" y="5114925"/>
            <a:ext cx="3560309" cy="4293535"/>
          </a:xfrm>
          <a:prstGeom prst="rect">
            <a:avLst/>
          </a:prstGeom>
        </p:spPr>
        <p:txBody>
          <a:bodyPr lIns="0" tIns="0" rIns="0" bIns="0" rtlCol="0" anchor="t">
            <a:spAutoFit/>
          </a:bodyPr>
          <a:lstStyle/>
          <a:p>
            <a:pPr algn="ctr">
              <a:lnSpc>
                <a:spcPts val="2476"/>
              </a:lnSpc>
            </a:pPr>
            <a:r>
              <a:rPr lang="en-US" sz="1768">
                <a:solidFill>
                  <a:srgbClr val="100F0D"/>
                </a:solidFill>
                <a:latin typeface="Montserrat Light"/>
              </a:rPr>
              <a:t>Fire extinguisher robots can be designed to navigate autonomously or remotely controlled. They can accurately assess the fire's location and use various sensors to detect heat, smoke, or flames. With this information, the robot can navigate to the source of the fire and apply the appropriate extinguishing agents precisely and efficiently, improving fire suppression effectiveness.</a:t>
            </a:r>
          </a:p>
          <a:p>
            <a:pPr algn="ctr">
              <a:lnSpc>
                <a:spcPts val="2476"/>
              </a:lnSpc>
            </a:pPr>
            <a:endParaRPr lang="en-US" sz="1768">
              <a:solidFill>
                <a:srgbClr val="100F0D"/>
              </a:solidFill>
              <a:latin typeface="Montserrat Light"/>
            </a:endParaRPr>
          </a:p>
        </p:txBody>
      </p:sp>
      <p:grpSp>
        <p:nvGrpSpPr>
          <p:cNvPr id="24" name="Group 24"/>
          <p:cNvGrpSpPr/>
          <p:nvPr/>
        </p:nvGrpSpPr>
        <p:grpSpPr>
          <a:xfrm>
            <a:off x="13881438" y="3464296"/>
            <a:ext cx="4083926" cy="5794004"/>
            <a:chOff x="0" y="0"/>
            <a:chExt cx="5445235" cy="7725338"/>
          </a:xfrm>
        </p:grpSpPr>
        <p:grpSp>
          <p:nvGrpSpPr>
            <p:cNvPr id="25" name="Group 25"/>
            <p:cNvGrpSpPr/>
            <p:nvPr/>
          </p:nvGrpSpPr>
          <p:grpSpPr>
            <a:xfrm>
              <a:off x="118" y="0"/>
              <a:ext cx="5444998" cy="7725338"/>
              <a:chOff x="0" y="0"/>
              <a:chExt cx="1075555" cy="1525993"/>
            </a:xfrm>
          </p:grpSpPr>
          <p:sp>
            <p:nvSpPr>
              <p:cNvPr id="26" name="Freeform 26"/>
              <p:cNvSpPr/>
              <p:nvPr/>
            </p:nvSpPr>
            <p:spPr>
              <a:xfrm>
                <a:off x="0" y="0"/>
                <a:ext cx="1075555" cy="1525993"/>
              </a:xfrm>
              <a:custGeom>
                <a:avLst/>
                <a:gdLst/>
                <a:ahLst/>
                <a:cxnLst/>
                <a:rect l="l" t="t" r="r" b="b"/>
                <a:pathLst>
                  <a:path w="1075555" h="1525993">
                    <a:moveTo>
                      <a:pt x="58769" y="0"/>
                    </a:moveTo>
                    <a:lnTo>
                      <a:pt x="1016786" y="0"/>
                    </a:lnTo>
                    <a:cubicBezTo>
                      <a:pt x="1049243" y="0"/>
                      <a:pt x="1075555" y="26312"/>
                      <a:pt x="1075555" y="58769"/>
                    </a:cubicBezTo>
                    <a:lnTo>
                      <a:pt x="1075555" y="1467223"/>
                    </a:lnTo>
                    <a:cubicBezTo>
                      <a:pt x="1075555" y="1499681"/>
                      <a:pt x="1049243" y="1525993"/>
                      <a:pt x="1016786" y="1525993"/>
                    </a:cubicBezTo>
                    <a:lnTo>
                      <a:pt x="58769" y="1525993"/>
                    </a:lnTo>
                    <a:cubicBezTo>
                      <a:pt x="26312" y="1525993"/>
                      <a:pt x="0" y="1499681"/>
                      <a:pt x="0" y="1467223"/>
                    </a:cubicBezTo>
                    <a:lnTo>
                      <a:pt x="0" y="58769"/>
                    </a:lnTo>
                    <a:cubicBezTo>
                      <a:pt x="0" y="26312"/>
                      <a:pt x="26312" y="0"/>
                      <a:pt x="58769" y="0"/>
                    </a:cubicBezTo>
                    <a:close/>
                  </a:path>
                </a:pathLst>
              </a:custGeom>
              <a:solidFill>
                <a:srgbClr val="FFFFFF">
                  <a:alpha val="98824"/>
                </a:srgbClr>
              </a:solidFill>
            </p:spPr>
          </p:sp>
          <p:sp>
            <p:nvSpPr>
              <p:cNvPr id="27" name="TextBox 2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8" name="AutoShape 28"/>
            <p:cNvSpPr/>
            <p:nvPr/>
          </p:nvSpPr>
          <p:spPr>
            <a:xfrm rot="16036">
              <a:off x="89" y="2057963"/>
              <a:ext cx="5445058" cy="0"/>
            </a:xfrm>
            <a:prstGeom prst="line">
              <a:avLst/>
            </a:prstGeom>
            <a:ln w="50800" cap="flat">
              <a:solidFill>
                <a:srgbClr val="000000"/>
              </a:solidFill>
              <a:prstDash val="solid"/>
              <a:headEnd type="none" w="sm" len="sm"/>
              <a:tailEnd type="none" w="sm" len="sm"/>
            </a:ln>
          </p:spPr>
        </p:sp>
      </p:grpSp>
      <p:sp>
        <p:nvSpPr>
          <p:cNvPr id="29" name="TextBox 29"/>
          <p:cNvSpPr txBox="1"/>
          <p:nvPr/>
        </p:nvSpPr>
        <p:spPr>
          <a:xfrm>
            <a:off x="14048722" y="3737275"/>
            <a:ext cx="3745362" cy="502920"/>
          </a:xfrm>
          <a:prstGeom prst="rect">
            <a:avLst/>
          </a:prstGeom>
        </p:spPr>
        <p:txBody>
          <a:bodyPr lIns="0" tIns="0" rIns="0" bIns="0" rtlCol="0" anchor="t">
            <a:spAutoFit/>
          </a:bodyPr>
          <a:lstStyle/>
          <a:p>
            <a:pPr algn="ctr">
              <a:lnSpc>
                <a:spcPts val="4199"/>
              </a:lnSpc>
            </a:pPr>
            <a:r>
              <a:rPr lang="en-US" sz="2799">
                <a:solidFill>
                  <a:srgbClr val="000000"/>
                </a:solidFill>
                <a:latin typeface="Montserrat Light Bold"/>
              </a:rPr>
              <a:t>Fast Rescuing</a:t>
            </a:r>
          </a:p>
        </p:txBody>
      </p:sp>
      <p:sp>
        <p:nvSpPr>
          <p:cNvPr id="30" name="TextBox 30"/>
          <p:cNvSpPr txBox="1"/>
          <p:nvPr/>
        </p:nvSpPr>
        <p:spPr>
          <a:xfrm>
            <a:off x="14141249" y="5103733"/>
            <a:ext cx="3560309" cy="4280059"/>
          </a:xfrm>
          <a:prstGeom prst="rect">
            <a:avLst/>
          </a:prstGeom>
        </p:spPr>
        <p:txBody>
          <a:bodyPr lIns="0" tIns="0" rIns="0" bIns="0" rtlCol="0" anchor="t">
            <a:spAutoFit/>
          </a:bodyPr>
          <a:lstStyle/>
          <a:p>
            <a:pPr algn="ctr">
              <a:lnSpc>
                <a:spcPts val="1916"/>
              </a:lnSpc>
            </a:pPr>
            <a:r>
              <a:rPr lang="en-US" sz="1368">
                <a:solidFill>
                  <a:srgbClr val="100F0D"/>
                </a:solidFill>
                <a:latin typeface="Montserrat Light"/>
              </a:rPr>
              <a:t>Fire extinguisher robot can be deployed with Sensor to locate humans caught in fire and provides for importance for evacuating first.</a:t>
            </a:r>
          </a:p>
          <a:p>
            <a:pPr algn="ctr">
              <a:lnSpc>
                <a:spcPts val="1916"/>
              </a:lnSpc>
            </a:pPr>
            <a:endParaRPr lang="en-US" sz="1368">
              <a:solidFill>
                <a:srgbClr val="100F0D"/>
              </a:solidFill>
              <a:latin typeface="Montserrat Light"/>
            </a:endParaRPr>
          </a:p>
          <a:p>
            <a:pPr algn="ctr">
              <a:lnSpc>
                <a:spcPts val="1916"/>
              </a:lnSpc>
            </a:pPr>
            <a:r>
              <a:rPr lang="en-US" sz="1368">
                <a:solidFill>
                  <a:srgbClr val="100F0D"/>
                </a:solidFill>
                <a:latin typeface="Montserrat Light"/>
              </a:rPr>
              <a:t>Overall, an automatic fire extinguisher robot has the potential to revolutionize firefighting by providing a safer, faster, and more efficient approach to fire suppression. By reducing human exposure to danger, offering continuous monitoring, and enabling access to hard-to-reach areas, these robots can significantly benefit the current firefighting and emergency response situations in the real world.</a:t>
            </a:r>
          </a:p>
          <a:p>
            <a:pPr algn="ctr">
              <a:lnSpc>
                <a:spcPts val="1916"/>
              </a:lnSpc>
            </a:pPr>
            <a:endParaRPr lang="en-US" sz="1368">
              <a:solidFill>
                <a:srgbClr val="100F0D"/>
              </a:solidFill>
              <a:latin typeface="Montserrat Light"/>
            </a:endParaRPr>
          </a:p>
          <a:p>
            <a:pPr algn="ctr">
              <a:lnSpc>
                <a:spcPts val="1916"/>
              </a:lnSpc>
            </a:pPr>
            <a:endParaRPr lang="en-US" sz="1368">
              <a:solidFill>
                <a:srgbClr val="100F0D"/>
              </a:solidFill>
              <a:latin typeface="Montserrat Light"/>
            </a:endParaRPr>
          </a:p>
        </p:txBody>
      </p:sp>
      <p:sp>
        <p:nvSpPr>
          <p:cNvPr id="31" name="TextBox 31"/>
          <p:cNvSpPr txBox="1"/>
          <p:nvPr/>
        </p:nvSpPr>
        <p:spPr>
          <a:xfrm>
            <a:off x="4408560" y="1106847"/>
            <a:ext cx="9470880" cy="1238250"/>
          </a:xfrm>
          <a:prstGeom prst="rect">
            <a:avLst/>
          </a:prstGeom>
        </p:spPr>
        <p:txBody>
          <a:bodyPr lIns="0" tIns="0" rIns="0" bIns="0" rtlCol="0" anchor="t">
            <a:spAutoFit/>
          </a:bodyPr>
          <a:lstStyle/>
          <a:p>
            <a:pPr marL="0" lvl="0" indent="0" algn="ctr">
              <a:lnSpc>
                <a:spcPts val="9777"/>
              </a:lnSpc>
              <a:spcBef>
                <a:spcPct val="0"/>
              </a:spcBef>
            </a:pPr>
            <a:r>
              <a:rPr lang="en-US" sz="8147">
                <a:solidFill>
                  <a:srgbClr val="FFFFFF"/>
                </a:solidFill>
                <a:latin typeface="IBM Plex Sans Bold"/>
              </a:rPr>
              <a:t>OBJECTIVES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1676</Words>
  <Application>Microsoft Office PowerPoint</Application>
  <PresentationFormat>Custom</PresentationFormat>
  <Paragraphs>132</Paragraphs>
  <Slides>15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Codec Pro ExtraBold</vt:lpstr>
      <vt:lpstr>IBM Plex Sans Bold</vt:lpstr>
      <vt:lpstr>IBM Plex Sans</vt:lpstr>
      <vt:lpstr>DM Sans</vt:lpstr>
      <vt:lpstr>Arial</vt:lpstr>
      <vt:lpstr>Montserrat Light</vt:lpstr>
      <vt:lpstr>Montserrat Classic</vt:lpstr>
      <vt:lpstr>Open Sauce</vt:lpstr>
      <vt:lpstr>Montserrat Light Bold</vt:lpstr>
      <vt:lpstr>Calibri</vt:lpstr>
      <vt:lpstr>Be Vietnam Bold</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REPORT1</dc:title>
  <cp:lastModifiedBy>Ravi Charan</cp:lastModifiedBy>
  <cp:revision>2</cp:revision>
  <dcterms:created xsi:type="dcterms:W3CDTF">2006-08-16T00:00:00Z</dcterms:created>
  <dcterms:modified xsi:type="dcterms:W3CDTF">2023-08-02T05:00:54Z</dcterms:modified>
  <dc:identifier>DAFlEOJU2AU</dc:identifier>
</cp:coreProperties>
</file>